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671" r:id="rId2"/>
    <p:sldId id="691" r:id="rId3"/>
    <p:sldId id="721" r:id="rId4"/>
    <p:sldId id="585" r:id="rId5"/>
    <p:sldId id="591" r:id="rId6"/>
    <p:sldId id="674" r:id="rId7"/>
    <p:sldId id="730" r:id="rId8"/>
    <p:sldId id="731" r:id="rId9"/>
    <p:sldId id="732" r:id="rId10"/>
    <p:sldId id="733" r:id="rId11"/>
    <p:sldId id="734" r:id="rId12"/>
    <p:sldId id="260" r:id="rId13"/>
    <p:sldId id="261" r:id="rId14"/>
    <p:sldId id="262" r:id="rId15"/>
    <p:sldId id="263" r:id="rId16"/>
    <p:sldId id="264" r:id="rId17"/>
    <p:sldId id="265" r:id="rId18"/>
    <p:sldId id="257" r:id="rId19"/>
    <p:sldId id="258" r:id="rId20"/>
    <p:sldId id="735" r:id="rId21"/>
    <p:sldId id="736" r:id="rId22"/>
    <p:sldId id="737" r:id="rId23"/>
    <p:sldId id="738" r:id="rId24"/>
    <p:sldId id="675" r:id="rId25"/>
    <p:sldId id="677" r:id="rId26"/>
    <p:sldId id="678" r:id="rId27"/>
    <p:sldId id="724" r:id="rId28"/>
    <p:sldId id="725" r:id="rId29"/>
    <p:sldId id="726" r:id="rId30"/>
    <p:sldId id="718" r:id="rId31"/>
    <p:sldId id="727" r:id="rId32"/>
    <p:sldId id="728" r:id="rId33"/>
    <p:sldId id="683" r:id="rId34"/>
    <p:sldId id="693" r:id="rId35"/>
    <p:sldId id="720" r:id="rId36"/>
    <p:sldId id="729" r:id="rId37"/>
    <p:sldId id="722" r:id="rId38"/>
    <p:sldId id="723" r:id="rId39"/>
    <p:sldId id="673" r:id="rId40"/>
    <p:sldId id="717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1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  <p:cmAuthor id="5" name="Vukovich, Jeffrey" initials="VJ" lastIdx="11" clrIdx="5">
    <p:extLst>
      <p:ext uri="{19B8F6BF-5375-455C-9EA6-DF929625EA0E}">
        <p15:presenceInfo xmlns:p15="http://schemas.microsoft.com/office/powerpoint/2012/main" userId="S-1-5-21-1339303556-449845944-1601390327-374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47" autoAdjust="0"/>
    <p:restoredTop sz="88889" autoAdjust="0"/>
  </p:normalViewPr>
  <p:slideViewPr>
    <p:cSldViewPr>
      <p:cViewPr varScale="1">
        <p:scale>
          <a:sx n="99" d="100"/>
          <a:sy n="99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00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FY18/2016_collab/2016june_and_draft_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FY18/2016_collab/2016june_and_draft_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2014 and 2016 EGU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2014v2 EGU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Summary!$A$2:$A$4</c:f>
              <c:strCache>
                <c:ptCount val="3"/>
                <c:pt idx="0">
                  <c:v>NOx</c:v>
                </c:pt>
                <c:pt idx="1">
                  <c:v>SO2</c:v>
                </c:pt>
                <c:pt idx="2">
                  <c:v>PM2.5</c:v>
                </c:pt>
              </c:strCache>
            </c:strRef>
          </c:cat>
          <c:val>
            <c:numRef>
              <c:f>Summary!$B$2:$B$4</c:f>
              <c:numCache>
                <c:formatCode>#,##0</c:formatCode>
                <c:ptCount val="3"/>
                <c:pt idx="0">
                  <c:v>1759400.40765479</c:v>
                </c:pt>
                <c:pt idx="1">
                  <c:v>3249656.3428845699</c:v>
                </c:pt>
                <c:pt idx="2">
                  <c:v>182912.74091440099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D-4CA0-8E48-25D1016F307F}"/>
            </c:ext>
          </c:extLst>
        </c:ser>
        <c:ser>
          <c:idx val="1"/>
          <c:order val="1"/>
          <c:tx>
            <c:strRef>
              <c:f>Summary!$C$1</c:f>
              <c:strCache>
                <c:ptCount val="1"/>
                <c:pt idx="0">
                  <c:v>2016 Draft EGU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Summary!$A$2:$A$4</c:f>
              <c:strCache>
                <c:ptCount val="3"/>
                <c:pt idx="0">
                  <c:v>NOx</c:v>
                </c:pt>
                <c:pt idx="1">
                  <c:v>SO2</c:v>
                </c:pt>
                <c:pt idx="2">
                  <c:v>PM2.5</c:v>
                </c:pt>
              </c:strCache>
            </c:strRef>
          </c:cat>
          <c:val>
            <c:numRef>
              <c:f>Summary!$C$2:$C$4</c:f>
              <c:numCache>
                <c:formatCode>#,##0</c:formatCode>
                <c:ptCount val="3"/>
                <c:pt idx="0">
                  <c:v>1420558.119711316</c:v>
                </c:pt>
                <c:pt idx="1">
                  <c:v>1623498.9362424756</c:v>
                </c:pt>
                <c:pt idx="2">
                  <c:v>149919.79968435277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D-4CA0-8E48-25D1016F307F}"/>
            </c:ext>
          </c:extLst>
        </c:ser>
        <c:ser>
          <c:idx val="2"/>
          <c:order val="2"/>
          <c:tx>
            <c:strRef>
              <c:f>Summary!$D$1</c:f>
              <c:strCache>
                <c:ptCount val="1"/>
                <c:pt idx="0">
                  <c:v>2016 June EGU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Summary!$A$2:$A$4</c:f>
              <c:strCache>
                <c:ptCount val="3"/>
                <c:pt idx="0">
                  <c:v>NOx</c:v>
                </c:pt>
                <c:pt idx="1">
                  <c:v>SO2</c:v>
                </c:pt>
                <c:pt idx="2">
                  <c:v>PM2.5</c:v>
                </c:pt>
              </c:strCache>
            </c:strRef>
          </c:cat>
          <c:val>
            <c:numRef>
              <c:f>Summary!$D$2:$D$4</c:f>
              <c:numCache>
                <c:formatCode>#,##0</c:formatCode>
                <c:ptCount val="3"/>
                <c:pt idx="0">
                  <c:v>1318421.0840097188</c:v>
                </c:pt>
                <c:pt idx="1">
                  <c:v>1567766.6420518777</c:v>
                </c:pt>
                <c:pt idx="2">
                  <c:v>133438.29354024981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D-4CA0-8E48-25D1016F3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214408"/>
        <c:axId val="546215192"/>
      </c:barChart>
      <c:catAx>
        <c:axId val="54621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15192"/>
        <c:crosses val="autoZero"/>
        <c:auto val="1"/>
        <c:lblAlgn val="ctr"/>
        <c:lblOffset val="100"/>
        <c:noMultiLvlLbl val="0"/>
      </c:catAx>
      <c:valAx>
        <c:axId val="54621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1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 EGU</a:t>
            </a:r>
            <a:r>
              <a:rPr lang="en-US" baseline="0" dirty="0"/>
              <a:t>s with CEMS vs non-CEMS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Summary!$E$1:$H$1</c:f>
              <c:strCache>
                <c:ptCount val="4"/>
                <c:pt idx="0">
                  <c:v>March nonCEMS</c:v>
                </c:pt>
                <c:pt idx="1">
                  <c:v>June nonCEMS</c:v>
                </c:pt>
                <c:pt idx="2">
                  <c:v>March CEMS</c:v>
                </c:pt>
                <c:pt idx="3">
                  <c:v>June CEMS</c:v>
                </c:pt>
              </c:strCache>
            </c:strRef>
          </c:cat>
          <c:val>
            <c:numRef>
              <c:f>Summary!$E$2:$H$2</c:f>
              <c:numCache>
                <c:formatCode>#,##0</c:formatCode>
                <c:ptCount val="4"/>
                <c:pt idx="0">
                  <c:v>104509.509493387</c:v>
                </c:pt>
                <c:pt idx="1">
                  <c:v>106095.237407459</c:v>
                </c:pt>
                <c:pt idx="2">
                  <c:v>1209953.3728104699</c:v>
                </c:pt>
                <c:pt idx="3">
                  <c:v>1212325.8466022599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E9D-8CB3-2E337AC2E223}"/>
            </c:ext>
          </c:extLst>
        </c:ser>
        <c:ser>
          <c:idx val="1"/>
          <c:order val="1"/>
          <c:tx>
            <c:strRef>
              <c:f>Summary!$A$3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Summary!$E$1:$H$1</c:f>
              <c:strCache>
                <c:ptCount val="4"/>
                <c:pt idx="0">
                  <c:v>March nonCEMS</c:v>
                </c:pt>
                <c:pt idx="1">
                  <c:v>June nonCEMS</c:v>
                </c:pt>
                <c:pt idx="2">
                  <c:v>March CEMS</c:v>
                </c:pt>
                <c:pt idx="3">
                  <c:v>June CEMS</c:v>
                </c:pt>
              </c:strCache>
            </c:strRef>
          </c:cat>
          <c:val>
            <c:numRef>
              <c:f>Summary!$E$3:$H$3</c:f>
              <c:numCache>
                <c:formatCode>#,##0</c:formatCode>
                <c:ptCount val="4"/>
                <c:pt idx="0">
                  <c:v>44122.458480997797</c:v>
                </c:pt>
                <c:pt idx="1">
                  <c:v>52282.054988297699</c:v>
                </c:pt>
                <c:pt idx="2">
                  <c:v>1527094.4227731801</c:v>
                </c:pt>
                <c:pt idx="3">
                  <c:v>1515484.5870635801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E9D-8CB3-2E337AC2E223}"/>
            </c:ext>
          </c:extLst>
        </c:ser>
        <c:ser>
          <c:idx val="2"/>
          <c:order val="2"/>
          <c:tx>
            <c:strRef>
              <c:f>Summary!$A$4</c:f>
              <c:strCache>
                <c:ptCount val="1"/>
                <c:pt idx="0">
                  <c:v>PM2.5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Summary!$E$1:$H$1</c:f>
              <c:strCache>
                <c:ptCount val="4"/>
                <c:pt idx="0">
                  <c:v>March nonCEMS</c:v>
                </c:pt>
                <c:pt idx="1">
                  <c:v>June nonCEMS</c:v>
                </c:pt>
                <c:pt idx="2">
                  <c:v>March CEMS</c:v>
                </c:pt>
                <c:pt idx="3">
                  <c:v>June CEMS</c:v>
                </c:pt>
              </c:strCache>
            </c:strRef>
          </c:cat>
          <c:val>
            <c:numRef>
              <c:f>Summary!$E$4:$H$4</c:f>
              <c:numCache>
                <c:formatCode>#,##0</c:formatCode>
                <c:ptCount val="4"/>
                <c:pt idx="0">
                  <c:v>8910.6943599679307</c:v>
                </c:pt>
                <c:pt idx="1">
                  <c:v>9097.0898291998292</c:v>
                </c:pt>
                <c:pt idx="2">
                  <c:v>131912.01549518501</c:v>
                </c:pt>
                <c:pt idx="3">
                  <c:v>124341.20371105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E9D-8CB3-2E337AC2E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879472"/>
        <c:axId val="669881824"/>
      </c:barChart>
      <c:catAx>
        <c:axId val="6698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881824"/>
        <c:crosses val="autoZero"/>
        <c:auto val="1"/>
        <c:lblAlgn val="ctr"/>
        <c:lblOffset val="100"/>
        <c:noMultiLvlLbl val="0"/>
      </c:catAx>
      <c:valAx>
        <c:axId val="6698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8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06202" y="6407944"/>
            <a:ext cx="94107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8/14/2017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9"/>
            <a:ext cx="3657600" cy="32301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3/14/2018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6/20/18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6154192371920648449" TargetMode="External"/><Relationship Id="rId2" Type="http://schemas.openxmlformats.org/officeDocument/2006/relationships/hyperlink" Target="https://attendee.gotowebinar.com/register/82576163899723658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markets/clean-air-markets-power-sector-model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5N4KdDGe_laARJjILfRF_KWCjngs0TeemI5gWPuKdw/edit#gid=1332562246" TargetMode="External"/><Relationship Id="rId2" Type="http://schemas.openxmlformats.org/officeDocument/2006/relationships/hyperlink" Target="http://views.cira.colostate.edu/wiki/wiki/91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ig_wind_river.jpg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views.cira.colostate.edu/wiki/Attachments/Inventory%20Collaborative/oilgas_files/2016EMPOilandGasWG-point_source_emissions_definitions_June11draft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iews.cira.colostate.edu/wiki/wiki/916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tp://newftp.epa.gov/Air/emismod/2016/alpha/2016fd/reports/onroad" TargetMode="External"/><Relationship Id="rId2" Type="http://schemas.openxmlformats.org/officeDocument/2006/relationships/hyperlink" Target="http://views.cira.colostate.edu/wiki/wiki/918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8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8jDrRwqlyKKllOjPEbZUkYXMVh7PeKc0FOAHG9ObE9s" TargetMode="External"/><Relationship Id="rId2" Type="http://schemas.openxmlformats.org/officeDocument/2006/relationships/hyperlink" Target="http://views.cira.colostate.edu/wiki/wiki/91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Mount_Carmel_forest_fire14.jpg" TargetMode="External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rest_fire_mae_hong_son_province_01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ulLmJPQ1WkOnsi6_g2nkHLWfqJEw4RSU" TargetMode="External"/><Relationship Id="rId2" Type="http://schemas.openxmlformats.org/officeDocument/2006/relationships/hyperlink" Target="http://views.cira.colostate.edu/wiki/wiki/917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9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tp://newftp.epa.gov/Air/emismod/2016/alph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vibe.cira.colostate.edu/wiki/wiki/9169" TargetMode="External"/><Relationship Id="rId2" Type="http://schemas.openxmlformats.org/officeDocument/2006/relationships/hyperlink" Target="http://vibe.cira.colostate.edu/wiki/wiki/91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2" y="18288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dirty="0"/>
              <a:t>Quarterly Update on the National Inventory Collaborative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FB31873-B0B8-C047-8D29-5A7341F3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60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June 20, 2018</a:t>
            </a:r>
          </a:p>
        </p:txBody>
      </p:sp>
    </p:spTree>
    <p:extLst>
      <p:ext uri="{BB962C8B-B14F-4D97-AF65-F5344CB8AC3E}">
        <p14:creationId xmlns:p14="http://schemas.microsoft.com/office/powerpoint/2010/main" val="100395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8"/>
            <a:ext cx="8599874" cy="4800600"/>
          </a:xfrm>
        </p:spPr>
        <p:txBody>
          <a:bodyPr>
            <a:noAutofit/>
          </a:bodyPr>
          <a:lstStyle/>
          <a:p>
            <a:r>
              <a:rPr lang="en-US" sz="2000" dirty="0"/>
              <a:t>MJOs are preparing 2023 and 2028 EGU projections via ERTAC EGU.  Draft versions of 2023 and 2028 will be provided for state review on outreach calls on June 26 &amp; 27. 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Two webinars being offered to review the data with states</a:t>
            </a:r>
          </a:p>
          <a:p>
            <a:endParaRPr lang="en-US" sz="2000" dirty="0"/>
          </a:p>
          <a:p>
            <a:r>
              <a:rPr lang="en-US" sz="2000" dirty="0"/>
              <a:t>Tuesday, June 26, 2018 at 2:00 PM EDT - Registration URL:</a:t>
            </a:r>
          </a:p>
          <a:p>
            <a:pPr lvl="1"/>
            <a:r>
              <a:rPr lang="en-US" sz="1600" u="sng" dirty="0">
                <a:hlinkClick r:id="rId2"/>
              </a:rPr>
              <a:t>https://attendee.gotowebinar.com/register/8257616389972365825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Wednesday, June 27, 2018 at 2:00 PM EDT - Registration URL:</a:t>
            </a:r>
          </a:p>
          <a:p>
            <a:pPr lvl="1"/>
            <a:r>
              <a:rPr lang="en-US" sz="1600" u="sng" dirty="0">
                <a:hlinkClick r:id="rId3"/>
              </a:rPr>
              <a:t>https://attendee.gotowebinar.com/register/6154192371920648449</a:t>
            </a:r>
            <a:endParaRPr lang="en-US" sz="1600" dirty="0"/>
          </a:p>
          <a:p>
            <a:pPr lvl="1"/>
            <a:endParaRPr lang="en-US" sz="1800" dirty="0"/>
          </a:p>
          <a:p>
            <a:r>
              <a:rPr lang="en-US" sz="2200" dirty="0"/>
              <a:t>State feedback deadline August 1,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EGU Workgroup: ERTAC EGU</a:t>
            </a:r>
          </a:p>
        </p:txBody>
      </p:sp>
    </p:spTree>
    <p:extLst>
      <p:ext uri="{BB962C8B-B14F-4D97-AF65-F5344CB8AC3E}">
        <p14:creationId xmlns:p14="http://schemas.microsoft.com/office/powerpoint/2010/main" val="13924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FACCA-E1A4-41C9-9316-6CF64CE1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332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IPM v6 positions EPA to more effectively address newly emerging power sector drivers, including:</a:t>
            </a:r>
          </a:p>
          <a:p>
            <a:pPr lvl="1"/>
            <a:r>
              <a:rPr lang="en-US" sz="1500" dirty="0"/>
              <a:t>Significant penetration of variable renewable energy (VRE)</a:t>
            </a:r>
          </a:p>
          <a:p>
            <a:pPr lvl="1"/>
            <a:r>
              <a:rPr lang="en-US" sz="1500" dirty="0"/>
              <a:t>Greater value of — and demand for — energy storage</a:t>
            </a:r>
          </a:p>
          <a:p>
            <a:pPr lvl="1"/>
            <a:r>
              <a:rPr lang="en-US" sz="1500" dirty="0"/>
              <a:t>Building capability to model electrification scenarios</a:t>
            </a:r>
          </a:p>
          <a:p>
            <a:r>
              <a:rPr lang="en-US" sz="1500" dirty="0"/>
              <a:t>In addition to architectural improvements, improved the experience of interacting with IPM</a:t>
            </a:r>
          </a:p>
          <a:p>
            <a:pPr lvl="1"/>
            <a:r>
              <a:rPr lang="en-US" sz="1500" dirty="0"/>
              <a:t>Reworked documentation</a:t>
            </a:r>
          </a:p>
          <a:p>
            <a:pPr lvl="1"/>
            <a:r>
              <a:rPr lang="en-US" sz="1500" dirty="0"/>
              <a:t>Improved run output files</a:t>
            </a:r>
          </a:p>
          <a:p>
            <a:pPr lvl="1"/>
            <a:r>
              <a:rPr lang="en-US" sz="1500" dirty="0"/>
              <a:t>Multiple scenarios</a:t>
            </a:r>
          </a:p>
          <a:p>
            <a:pPr lvl="1"/>
            <a:r>
              <a:rPr lang="en-US" sz="1500" dirty="0"/>
              <a:t>IPM Results Viewer</a:t>
            </a:r>
          </a:p>
          <a:p>
            <a:r>
              <a:rPr lang="en-US" sz="1500" dirty="0"/>
              <a:t>Suite of scenarios with respect to the initial run</a:t>
            </a:r>
          </a:p>
          <a:p>
            <a:pPr lvl="1"/>
            <a:r>
              <a:rPr lang="en-US" sz="1500" dirty="0"/>
              <a:t>High Demand Case</a:t>
            </a:r>
          </a:p>
          <a:p>
            <a:pPr lvl="1"/>
            <a:r>
              <a:rPr lang="en-US" sz="1500" dirty="0"/>
              <a:t>Low Demand Case</a:t>
            </a:r>
          </a:p>
          <a:p>
            <a:pPr lvl="1"/>
            <a:r>
              <a:rPr lang="en-US" sz="1500" dirty="0"/>
              <a:t>Higher NG Cost Case</a:t>
            </a:r>
          </a:p>
          <a:p>
            <a:pPr lvl="1"/>
            <a:r>
              <a:rPr lang="en-US" sz="1500" dirty="0"/>
              <a:t>High RE Technology Cost Case</a:t>
            </a:r>
          </a:p>
          <a:p>
            <a:pPr lvl="1"/>
            <a:r>
              <a:rPr lang="en-US" sz="1500" dirty="0"/>
              <a:t>Low RE Technology Cost Case</a:t>
            </a:r>
          </a:p>
          <a:p>
            <a:pPr lvl="1"/>
            <a:r>
              <a:rPr lang="en-US" sz="1500" dirty="0"/>
              <a:t>December 2017 Tax Law Update</a:t>
            </a:r>
          </a:p>
          <a:p>
            <a:pPr marL="393192" lvl="1" indent="0">
              <a:buNone/>
            </a:pPr>
            <a:endParaRPr lang="en-US" sz="1900" dirty="0"/>
          </a:p>
          <a:p>
            <a:pPr marL="393192" lvl="1" indent="0">
              <a:buNone/>
            </a:pPr>
            <a:r>
              <a:rPr lang="en-US" sz="1700" dirty="0">
                <a:solidFill>
                  <a:schemeClr val="tx2"/>
                </a:solidFill>
                <a:hlinkClick r:id="rId2"/>
              </a:rPr>
              <a:t>https://www.epa.gov/airmarkets/clean-air-markets-power-sector-modeling</a:t>
            </a:r>
            <a:endParaRPr lang="en-US" sz="1700" dirty="0">
              <a:solidFill>
                <a:schemeClr val="tx2"/>
              </a:solidFill>
            </a:endParaRPr>
          </a:p>
          <a:p>
            <a:pPr marL="393192" lvl="1" indent="0">
              <a:buNone/>
            </a:pPr>
            <a:endParaRPr lang="en-US" sz="1900" dirty="0">
              <a:solidFill>
                <a:schemeClr val="tx2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8B4F7-371F-4113-BFC7-AC7105A0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8125C-FE4A-4460-A621-97A57D64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EGU Workgroup: EPA’s Power Sector Modeling using IPM v6</a:t>
            </a:r>
          </a:p>
        </p:txBody>
      </p:sp>
    </p:spTree>
    <p:extLst>
      <p:ext uri="{BB962C8B-B14F-4D97-AF65-F5344CB8AC3E}">
        <p14:creationId xmlns:p14="http://schemas.microsoft.com/office/powerpoint/2010/main" val="399027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Tammy Manning (NC), Caroline </a:t>
            </a:r>
            <a:r>
              <a:rPr lang="en-US" sz="2800" dirty="0" err="1"/>
              <a:t>Farkas</a:t>
            </a:r>
            <a:r>
              <a:rPr lang="en-US" sz="2800" dirty="0"/>
              <a:t> (EPA)</a:t>
            </a:r>
          </a:p>
          <a:p>
            <a:r>
              <a:rPr lang="en-US" sz="2800" b="1" u="sng" dirty="0"/>
              <a:t>Schedule</a:t>
            </a:r>
            <a:r>
              <a:rPr lang="en-US" sz="2800" dirty="0"/>
              <a:t>: Calls on 3</a:t>
            </a:r>
            <a:r>
              <a:rPr lang="en-US" sz="2800" baseline="30000" dirty="0"/>
              <a:t>rd</a:t>
            </a:r>
            <a:r>
              <a:rPr lang="en-US" sz="2800" dirty="0"/>
              <a:t> Tuesday at 2:00pm Eastern</a:t>
            </a:r>
            <a:endParaRPr lang="en-US" sz="2800" b="1" u="sng" dirty="0"/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http://views.cira.colostate.edu/wiki/wiki/9177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Non-EGU Point Workgroup</a:t>
            </a:r>
          </a:p>
        </p:txBody>
      </p:sp>
    </p:spTree>
    <p:extLst>
      <p:ext uri="{BB962C8B-B14F-4D97-AF65-F5344CB8AC3E}">
        <p14:creationId xmlns:p14="http://schemas.microsoft.com/office/powerpoint/2010/main" val="272754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Approach</a:t>
            </a:r>
          </a:p>
          <a:p>
            <a:pPr lvl="1"/>
            <a:r>
              <a:rPr lang="en-US" sz="1600" dirty="0"/>
              <a:t>States reviewed 2016 draft point inventory and submitted edits where available. Edits were minor and included a duplicated facility with minor emissions, some updates to NH3 values.</a:t>
            </a:r>
          </a:p>
          <a:p>
            <a:pPr lvl="1"/>
            <a:r>
              <a:rPr lang="en-US" sz="1600" dirty="0"/>
              <a:t>Reviewing projection methods. Plan to update CISWI units for the NSPS effective in 2018.</a:t>
            </a:r>
          </a:p>
          <a:p>
            <a:r>
              <a:rPr lang="en-US" sz="2000" b="1" dirty="0"/>
              <a:t>Status</a:t>
            </a:r>
          </a:p>
          <a:p>
            <a:pPr lvl="1"/>
            <a:r>
              <a:rPr lang="en-US" sz="1600" dirty="0"/>
              <a:t>Point inventory for 2016 has been finalized</a:t>
            </a:r>
          </a:p>
          <a:p>
            <a:pPr lvl="1"/>
            <a:r>
              <a:rPr lang="en-US" sz="1600" dirty="0"/>
              <a:t>Floor emissions for CISWI NSPS calculated, need to be adjusted to control factors for projection years</a:t>
            </a:r>
          </a:p>
          <a:p>
            <a:r>
              <a:rPr lang="en-US" sz="2000" b="1" dirty="0"/>
              <a:t>Milestones</a:t>
            </a:r>
          </a:p>
          <a:p>
            <a:pPr lvl="1"/>
            <a:r>
              <a:rPr lang="en-US" sz="1600" dirty="0"/>
              <a:t>Expected review date: Now-end of July (base year)</a:t>
            </a:r>
          </a:p>
          <a:p>
            <a:pPr lvl="1"/>
            <a:r>
              <a:rPr lang="en-US" sz="1600" dirty="0"/>
              <a:t>Expected release date: September 2018</a:t>
            </a:r>
          </a:p>
          <a:p>
            <a:pPr lvl="1"/>
            <a:r>
              <a:rPr lang="en-US" sz="1600" dirty="0"/>
              <a:t>Expected projection inventory date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Non-EGU Point Workgroup: 2016beta</a:t>
            </a:r>
          </a:p>
        </p:txBody>
      </p:sp>
    </p:spTree>
    <p:extLst>
      <p:ext uri="{BB962C8B-B14F-4D97-AF65-F5344CB8AC3E}">
        <p14:creationId xmlns:p14="http://schemas.microsoft.com/office/powerpoint/2010/main" val="145939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Projections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Reviewing projection methods for non-EGU sector. </a:t>
            </a:r>
          </a:p>
          <a:p>
            <a:pPr lvl="1"/>
            <a:r>
              <a:rPr lang="en-US" sz="2000" dirty="0"/>
              <a:t>Going to apply CISWI units NSPS (effective date 2018), reviewing for additional rules for near-term effective dates.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Non-EGU Point Workgroup</a:t>
            </a:r>
          </a:p>
        </p:txBody>
      </p:sp>
    </p:spTree>
    <p:extLst>
      <p:ext uri="{BB962C8B-B14F-4D97-AF65-F5344CB8AC3E}">
        <p14:creationId xmlns:p14="http://schemas.microsoft.com/office/powerpoint/2010/main" val="272494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Chris Swab (OR), Caroline Farkas (EPA), Jennifer Snyder (EPA)</a:t>
            </a:r>
          </a:p>
          <a:p>
            <a:r>
              <a:rPr lang="en-US" sz="2800" b="1" u="sng" dirty="0"/>
              <a:t>Schedule</a:t>
            </a:r>
            <a:r>
              <a:rPr lang="en-US" sz="2800" dirty="0"/>
              <a:t>: Calls on 4</a:t>
            </a:r>
            <a:r>
              <a:rPr lang="en-US" sz="2800" baseline="30000" dirty="0"/>
              <a:t>th</a:t>
            </a:r>
            <a:r>
              <a:rPr lang="en-US" sz="2800" dirty="0"/>
              <a:t> Monday at 2:00pm Eastern</a:t>
            </a:r>
            <a:endParaRPr lang="en-US" sz="2800" b="1" u="sng" dirty="0"/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http://views.cira.colostate.edu/wiki/wiki/9178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NonPoint</a:t>
            </a:r>
            <a:r>
              <a:rPr lang="en-US" sz="4400" dirty="0"/>
              <a:t> Workgroup</a:t>
            </a:r>
          </a:p>
        </p:txBody>
      </p:sp>
    </p:spTree>
    <p:extLst>
      <p:ext uri="{BB962C8B-B14F-4D97-AF65-F5344CB8AC3E}">
        <p14:creationId xmlns:p14="http://schemas.microsoft.com/office/powerpoint/2010/main" val="139873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3948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Approach</a:t>
            </a:r>
          </a:p>
          <a:p>
            <a:pPr lvl="1"/>
            <a:r>
              <a:rPr lang="en-US" sz="1700" u="sng" dirty="0" err="1"/>
              <a:t>Afdust</a:t>
            </a:r>
            <a:r>
              <a:rPr lang="en-US" sz="1700" dirty="0"/>
              <a:t>: Evaluating paved vs. unpaved road growth. Going to keep unpaved roads constant (no growth). Also reviewing FHWA state-based paved vs unpaved road miles.</a:t>
            </a:r>
          </a:p>
          <a:p>
            <a:pPr lvl="1"/>
            <a:r>
              <a:rPr lang="en-US" sz="1700" u="sng" dirty="0"/>
              <a:t>Open burning: </a:t>
            </a:r>
            <a:r>
              <a:rPr lang="en-US" sz="1700" dirty="0"/>
              <a:t>collected methods from contributing states and 2016 burning bans – have sent information to contractor to find best path forward</a:t>
            </a:r>
          </a:p>
          <a:p>
            <a:pPr lvl="1"/>
            <a:r>
              <a:rPr lang="en-US" sz="1700" u="sng" dirty="0"/>
              <a:t>Population activity-based sectors:</a:t>
            </a:r>
            <a:r>
              <a:rPr lang="en-US" sz="1700" dirty="0"/>
              <a:t> calculated ratio of population change from 2014 to 2016 for all counties</a:t>
            </a:r>
          </a:p>
          <a:p>
            <a:pPr lvl="1"/>
            <a:r>
              <a:rPr lang="en-US" sz="1700" u="sng" dirty="0"/>
              <a:t>Ag:</a:t>
            </a:r>
            <a:r>
              <a:rPr lang="en-US" sz="1700" dirty="0"/>
              <a:t> Using USDA historical data to update livestock emissions to 2016</a:t>
            </a:r>
          </a:p>
          <a:p>
            <a:r>
              <a:rPr lang="en-US" sz="2000" b="1" dirty="0"/>
              <a:t>Status</a:t>
            </a:r>
          </a:p>
          <a:p>
            <a:pPr lvl="1"/>
            <a:r>
              <a:rPr lang="en-US" sz="1700" u="sng" dirty="0" err="1"/>
              <a:t>Afdust</a:t>
            </a:r>
            <a:r>
              <a:rPr lang="en-US" sz="1700" u="sng" dirty="0"/>
              <a:t>:</a:t>
            </a:r>
            <a:r>
              <a:rPr lang="en-US" sz="1700" dirty="0"/>
              <a:t> Currently reviewing FHWA road miles</a:t>
            </a:r>
          </a:p>
          <a:p>
            <a:pPr lvl="1"/>
            <a:r>
              <a:rPr lang="en-US" sz="1700" u="sng" dirty="0"/>
              <a:t>Open burning:</a:t>
            </a:r>
            <a:r>
              <a:rPr lang="en-US" sz="1700" dirty="0"/>
              <a:t> awaiting contractor review of data</a:t>
            </a:r>
          </a:p>
          <a:p>
            <a:pPr lvl="1"/>
            <a:r>
              <a:rPr lang="en-US" sz="1700" u="sng" dirty="0"/>
              <a:t>Population activity-based:</a:t>
            </a:r>
            <a:r>
              <a:rPr lang="en-US" sz="1700" dirty="0"/>
              <a:t> ratios are being transformed into SCC &amp; FIPS-based growth packet to be applied to base emissions</a:t>
            </a:r>
          </a:p>
          <a:p>
            <a:pPr lvl="1"/>
            <a:r>
              <a:rPr lang="en-US" sz="1700" u="sng" dirty="0"/>
              <a:t>Ag:</a:t>
            </a:r>
            <a:r>
              <a:rPr lang="en-US" sz="1700" dirty="0"/>
              <a:t> Reviewing historical USDA data</a:t>
            </a:r>
          </a:p>
          <a:p>
            <a:r>
              <a:rPr lang="en-US" sz="2000" b="1" dirty="0"/>
              <a:t>Milestones</a:t>
            </a:r>
          </a:p>
          <a:p>
            <a:pPr lvl="1"/>
            <a:r>
              <a:rPr lang="en-US" sz="1700" dirty="0"/>
              <a:t>Expected review date: August 15, 2018</a:t>
            </a:r>
          </a:p>
          <a:p>
            <a:pPr lvl="1"/>
            <a:r>
              <a:rPr lang="en-US" sz="1700" dirty="0"/>
              <a:t>Expected release date: September 2018</a:t>
            </a:r>
          </a:p>
          <a:p>
            <a:pPr lvl="1"/>
            <a:r>
              <a:rPr lang="en-US" sz="1700" dirty="0"/>
              <a:t>Expected projection inventory date: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3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/>
              <a:t>NonPoint</a:t>
            </a:r>
            <a:r>
              <a:rPr lang="en-US" sz="3200" dirty="0"/>
              <a:t> Workgroup: 2016beta</a:t>
            </a:r>
          </a:p>
        </p:txBody>
      </p:sp>
    </p:spTree>
    <p:extLst>
      <p:ext uri="{BB962C8B-B14F-4D97-AF65-F5344CB8AC3E}">
        <p14:creationId xmlns:p14="http://schemas.microsoft.com/office/powerpoint/2010/main" val="173285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/>
              <a:t>Reviewing possibility of using population activity-based growth method on future projection years (need population projections)</a:t>
            </a:r>
          </a:p>
          <a:p>
            <a:r>
              <a:rPr lang="en-US" u="sng" dirty="0"/>
              <a:t>Ag: </a:t>
            </a:r>
            <a:r>
              <a:rPr lang="en-US" dirty="0"/>
              <a:t>Reviewing EPA GHG projection tool for use with livestock projections</a:t>
            </a:r>
          </a:p>
          <a:p>
            <a:r>
              <a:rPr lang="en-US" u="sng" dirty="0" err="1"/>
              <a:t>Afdust</a:t>
            </a:r>
            <a:r>
              <a:rPr lang="en-US" u="sng" dirty="0"/>
              <a:t>:</a:t>
            </a:r>
            <a:r>
              <a:rPr lang="en-US" dirty="0"/>
              <a:t> No growth for unpaved roads, will update growth factors for paved roads</a:t>
            </a:r>
          </a:p>
          <a:p>
            <a:r>
              <a:rPr lang="en-US" u="sng" dirty="0"/>
              <a:t>Combustion: </a:t>
            </a:r>
            <a:r>
              <a:rPr lang="en-US" dirty="0"/>
              <a:t>reviewing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894BD-DCE2-4A96-A9AF-225BBEAC2A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NonPoint</a:t>
            </a:r>
            <a:r>
              <a:rPr lang="en-US" sz="3600" dirty="0"/>
              <a:t> Workgroup: Projections</a:t>
            </a:r>
          </a:p>
        </p:txBody>
      </p:sp>
    </p:spTree>
    <p:extLst>
      <p:ext uri="{BB962C8B-B14F-4D97-AF65-F5344CB8AC3E}">
        <p14:creationId xmlns:p14="http://schemas.microsoft.com/office/powerpoint/2010/main" val="381052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1985144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Co-leads</a:t>
            </a:r>
            <a:r>
              <a:rPr lang="en-US" sz="2000" dirty="0"/>
              <a:t>: Jeff Vukovich (OAQPS), Tom Moore (WESTAR &amp; WRAP)</a:t>
            </a:r>
          </a:p>
          <a:p>
            <a:r>
              <a:rPr lang="en-US" sz="2000" b="1" u="sng" dirty="0"/>
              <a:t>Schedule</a:t>
            </a:r>
            <a:r>
              <a:rPr lang="en-US" sz="2000" dirty="0"/>
              <a:t>: calls on 2</a:t>
            </a:r>
            <a:r>
              <a:rPr lang="en-US" sz="2000" baseline="30000" dirty="0"/>
              <a:t>nd</a:t>
            </a:r>
            <a:r>
              <a:rPr lang="en-US" sz="2000" dirty="0"/>
              <a:t> Monday at 12:00 pm Mountain Time</a:t>
            </a:r>
            <a:endParaRPr lang="en-US" sz="2000" b="1" u="sng" dirty="0"/>
          </a:p>
          <a:p>
            <a:r>
              <a:rPr lang="en-US" sz="2000" b="1" u="sng" dirty="0"/>
              <a:t>Wiki</a:t>
            </a:r>
            <a:r>
              <a:rPr lang="en-US" sz="2000" dirty="0"/>
              <a:t>:  </a:t>
            </a:r>
            <a:r>
              <a:rPr lang="en-US" sz="2000" dirty="0">
                <a:hlinkClick r:id="rId2"/>
              </a:rPr>
              <a:t>http://views.cira.colostate.edu/wiki/wiki/9180</a:t>
            </a:r>
            <a:r>
              <a:rPr lang="en-US" sz="2000" dirty="0"/>
              <a:t> </a:t>
            </a:r>
          </a:p>
          <a:p>
            <a:r>
              <a:rPr lang="en-US" sz="2000" b="1" u="sng" dirty="0"/>
              <a:t>Participation:</a:t>
            </a:r>
            <a:r>
              <a:rPr lang="en-US" sz="2000" dirty="0"/>
              <a:t>  </a:t>
            </a:r>
            <a:r>
              <a:rPr lang="en-US" sz="2000" dirty="0">
                <a:hlinkClick r:id="rId3"/>
              </a:rPr>
              <a:t>members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Oil &amp; Gas (Point and Nonpoint) Workgroup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7D1DD-8B3A-4B5B-AF4A-14417D2E9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88" y="2906783"/>
            <a:ext cx="4583431" cy="2873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25D58-0144-4D13-92DE-D1B92764A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9663" y="3085935"/>
            <a:ext cx="2301800" cy="26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7391400" cy="5135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Inventory status:</a:t>
            </a:r>
          </a:p>
          <a:p>
            <a:pPr lvl="1"/>
            <a:r>
              <a:rPr lang="en-US" sz="1600" dirty="0"/>
              <a:t>aiming toward 2016 beta in Oct 2018</a:t>
            </a:r>
          </a:p>
          <a:p>
            <a:pPr lvl="1"/>
            <a:r>
              <a:rPr lang="en-US" sz="1600" dirty="0"/>
              <a:t>beta projections by end of 2018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sz="1600" dirty="0"/>
              <a:t>sorting through point and nonpoint / </a:t>
            </a:r>
          </a:p>
          <a:p>
            <a:pPr marL="393192" lvl="1" indent="0">
              <a:buNone/>
            </a:pPr>
            <a:r>
              <a:rPr lang="en-US" sz="1600" dirty="0"/>
              <a:t>	upstream and midstream sources</a:t>
            </a:r>
          </a:p>
          <a:p>
            <a:pPr lvl="1"/>
            <a:r>
              <a:rPr lang="en-US" sz="1600" dirty="0"/>
              <a:t>review of point data – June and July</a:t>
            </a:r>
          </a:p>
          <a:p>
            <a:pPr lvl="1"/>
            <a:r>
              <a:rPr lang="en-US" sz="1600" dirty="0"/>
              <a:t>discuss projection methods and identify </a:t>
            </a:r>
          </a:p>
          <a:p>
            <a:pPr marL="393192" lvl="1" indent="0">
              <a:buNone/>
            </a:pPr>
            <a:r>
              <a:rPr lang="en-US" sz="1600" dirty="0"/>
              <a:t>	projections subgroup – July</a:t>
            </a:r>
          </a:p>
          <a:p>
            <a:pPr lvl="1"/>
            <a:r>
              <a:rPr lang="en-US" sz="1600" dirty="0"/>
              <a:t>results from state nonpoint direct reports and EPA nonpoint tool run – August/September</a:t>
            </a:r>
          </a:p>
          <a:p>
            <a:pPr lvl="1"/>
            <a:r>
              <a:rPr lang="en-US" sz="1600" dirty="0"/>
              <a:t>approve and implement projection method – August and Sept.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sz="1600" dirty="0"/>
              <a:t>relying on OAQPS run of nonpoint tool</a:t>
            </a:r>
          </a:p>
          <a:p>
            <a:pPr lvl="1"/>
            <a:r>
              <a:rPr lang="en-US" sz="1600" dirty="0"/>
              <a:t>attempting to retain linkage between reported emissions across a range of state programs to projected emissions by SCC/NAICS</a:t>
            </a:r>
          </a:p>
          <a:p>
            <a:pPr lvl="1"/>
            <a:r>
              <a:rPr lang="en-US" sz="1600" dirty="0"/>
              <a:t>gathering </a:t>
            </a:r>
            <a:r>
              <a:rPr lang="en-US" sz="1600" dirty="0">
                <a:hlinkClick r:id="rId2"/>
              </a:rPr>
              <a:t>documentation</a:t>
            </a:r>
            <a:r>
              <a:rPr lang="en-US" sz="1600" dirty="0"/>
              <a:t> on point sources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016" y="221457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Oil &amp; Gas (Point and Nonpoint) Workgroup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A0C4E-1FB0-4D04-8CE9-6B4E88AF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900" y="1223493"/>
            <a:ext cx="3805571" cy="2392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3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0007" y="1254362"/>
            <a:ext cx="49601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workgroup will give an update introducing their group and their plans for the coming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call participants will remain on mute during the webinar.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Type your questions into the question box on the webinar client.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try to answer questions at the end of the webinar.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create a Q&amp;A document following the webinar and post with the meeting notes on the Collaborative Wiki: </a:t>
            </a:r>
            <a:r>
              <a:rPr lang="en-US" sz="2000" dirty="0">
                <a:hlinkClick r:id="rId2"/>
              </a:rPr>
              <a:t>http://views.cira.colostate.edu/wiki/wiki/9169</a:t>
            </a:r>
            <a:r>
              <a:rPr lang="en-US" sz="2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" y="1447800"/>
            <a:ext cx="3530571" cy="42499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F167EDA-C2FD-2544-B436-EAA026D3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79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Webinar Ground Rules: Questions?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BC852E-98E5-1D4D-A754-91F595CB30C8}"/>
              </a:ext>
            </a:extLst>
          </p:cNvPr>
          <p:cNvCxnSpPr/>
          <p:nvPr/>
        </p:nvCxnSpPr>
        <p:spPr>
          <a:xfrm flipH="1">
            <a:off x="2514600" y="3200400"/>
            <a:ext cx="1676400" cy="1219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0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417638"/>
            <a:ext cx="8229600" cy="4690868"/>
          </a:xfrm>
        </p:spPr>
        <p:txBody>
          <a:bodyPr>
            <a:normAutofit fontScale="92500"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</a:t>
            </a:r>
            <a:r>
              <a:rPr lang="en-US" sz="2600" dirty="0"/>
              <a:t>Julie McDill (MARAMA), Alison Eyth (EPA)</a:t>
            </a:r>
            <a:endParaRPr lang="en-US" sz="2800" dirty="0"/>
          </a:p>
          <a:p>
            <a:r>
              <a:rPr lang="en-US" sz="2800" b="1" u="sng" dirty="0"/>
              <a:t>Schedule</a:t>
            </a:r>
            <a:r>
              <a:rPr lang="en-US" sz="2800" dirty="0"/>
              <a:t>: Calls 3</a:t>
            </a:r>
            <a:r>
              <a:rPr lang="en-US" sz="2800" baseline="30000" dirty="0"/>
              <a:t>rd</a:t>
            </a:r>
            <a:r>
              <a:rPr lang="en-US" sz="2800" dirty="0"/>
              <a:t> Thursday at 2:00pm ET</a:t>
            </a:r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http://views.cira.colostate.edu/wiki/wiki/9181</a:t>
            </a:r>
            <a:r>
              <a:rPr lang="en-US" sz="2000" dirty="0"/>
              <a:t>  </a:t>
            </a:r>
          </a:p>
          <a:p>
            <a:r>
              <a:rPr lang="en-US" sz="2800" b="1" u="sng" dirty="0"/>
              <a:t>Status of the 2016 Beta Inventory</a:t>
            </a:r>
          </a:p>
          <a:p>
            <a:pPr lvl="1"/>
            <a:r>
              <a:rPr lang="en-US" sz="2400" dirty="0"/>
              <a:t>2016 emission factors compatible with 2014v2 available</a:t>
            </a:r>
          </a:p>
          <a:p>
            <a:pPr lvl="1"/>
            <a:r>
              <a:rPr lang="en-US" sz="2400" dirty="0"/>
              <a:t>Beta version will include state-submitted updates to activity data: VMT, vehicle population (VPOP), hoteling hours</a:t>
            </a:r>
          </a:p>
          <a:p>
            <a:pPr lvl="1"/>
            <a:r>
              <a:rPr lang="en-US" sz="2400" dirty="0"/>
              <a:t>Summary reports available: </a:t>
            </a:r>
            <a:r>
              <a:rPr lang="en-US" sz="2400" dirty="0">
                <a:hlinkClick r:id="rId3"/>
              </a:rPr>
              <a:t>ftp://newftp.epa.gov/Air/emismod/2016/alpha/2016fd/reports/onroad</a:t>
            </a:r>
            <a:r>
              <a:rPr lang="en-US" sz="2400" dirty="0"/>
              <a:t> 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Onroad</a:t>
            </a:r>
            <a:r>
              <a:rPr lang="en-US" sz="3600" dirty="0"/>
              <a:t> Mobile Workgroup</a:t>
            </a:r>
          </a:p>
        </p:txBody>
      </p:sp>
    </p:spTree>
    <p:extLst>
      <p:ext uri="{BB962C8B-B14F-4D97-AF65-F5344CB8AC3E}">
        <p14:creationId xmlns:p14="http://schemas.microsoft.com/office/powerpoint/2010/main" val="129787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AF79F-C783-40D3-97C1-6DF39E4F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76706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2016 VMT received from: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Colorado, Connecticut, Georgia, Illinois, Maryland, Massachusetts, Michigan, New Hampshire, Pennsylvania, Virginia, West Virginia, Wisconsin, Clark County, NV and Pima County, AZ</a:t>
            </a:r>
          </a:p>
          <a:p>
            <a:pPr>
              <a:spcAft>
                <a:spcPts val="400"/>
              </a:spcAft>
            </a:pPr>
            <a:r>
              <a:rPr lang="en-US" dirty="0"/>
              <a:t>2016 VPOP received from: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Georgia, Maryland, New Hampshire Pennsylvania, West Virginia, Wisconsin, and Pima County, AZ</a:t>
            </a:r>
          </a:p>
          <a:p>
            <a:pPr>
              <a:spcAft>
                <a:spcPts val="400"/>
              </a:spcAft>
            </a:pPr>
            <a:r>
              <a:rPr lang="en-US" dirty="0"/>
              <a:t>No 2016 hoteling hours received but some updates to truck stop locations received</a:t>
            </a:r>
          </a:p>
          <a:p>
            <a:pPr>
              <a:spcAft>
                <a:spcPts val="400"/>
              </a:spcAft>
            </a:pPr>
            <a:r>
              <a:rPr lang="en-US" dirty="0"/>
              <a:t>Rep. county changes from Connecticut and Maryland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Will take effect in v1.0, not in beta</a:t>
            </a:r>
          </a:p>
          <a:p>
            <a:pPr>
              <a:spcAft>
                <a:spcPts val="400"/>
              </a:spcAft>
            </a:pPr>
            <a:r>
              <a:rPr lang="en-US" dirty="0"/>
              <a:t>2023 and 2028 activity due by June 30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Received from Connecticut, New Hampshire, Ohio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5B3C-D20F-45B0-B917-94A139B4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8C791-166F-4D6F-B8CD-8AF06B90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Onroad</a:t>
            </a:r>
            <a:r>
              <a:rPr lang="en-US" sz="3200" dirty="0"/>
              <a:t> Workgroup: Beta Data Status</a:t>
            </a:r>
          </a:p>
        </p:txBody>
      </p:sp>
    </p:spTree>
    <p:extLst>
      <p:ext uri="{BB962C8B-B14F-4D97-AF65-F5344CB8AC3E}">
        <p14:creationId xmlns:p14="http://schemas.microsoft.com/office/powerpoint/2010/main" val="250006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247" y="1267492"/>
            <a:ext cx="8414158" cy="5140456"/>
          </a:xfrm>
        </p:spPr>
        <p:txBody>
          <a:bodyPr>
            <a:noAutofit/>
          </a:bodyPr>
          <a:lstStyle/>
          <a:p>
            <a:r>
              <a:rPr lang="en-US" sz="2400" b="1" dirty="0"/>
              <a:t>Approach</a:t>
            </a:r>
          </a:p>
          <a:p>
            <a:pPr lvl="1"/>
            <a:r>
              <a:rPr lang="en-US" sz="1800" dirty="0"/>
              <a:t>Some VMT and VPOP data must be converted to SCC-level </a:t>
            </a:r>
          </a:p>
          <a:p>
            <a:pPr lvl="1"/>
            <a:r>
              <a:rPr lang="en-US" sz="1800" dirty="0"/>
              <a:t>Quality assure the SCC-level data using maps, spreadsheets</a:t>
            </a:r>
          </a:p>
          <a:p>
            <a:pPr lvl="1"/>
            <a:r>
              <a:rPr lang="en-US" sz="1800" dirty="0"/>
              <a:t>For hoteling: Review hoteling hours with states and determine if adjustments should be made to allocation within or between counties </a:t>
            </a:r>
          </a:p>
          <a:p>
            <a:r>
              <a:rPr lang="en-US" sz="2400" b="1" dirty="0"/>
              <a:t>Milestones</a:t>
            </a:r>
          </a:p>
          <a:p>
            <a:pPr lvl="1"/>
            <a:r>
              <a:rPr lang="en-US" sz="1800" u="sng" dirty="0"/>
              <a:t>By late July</a:t>
            </a:r>
            <a:r>
              <a:rPr lang="en-US" sz="1800" dirty="0"/>
              <a:t>: Run SMOKE-MOVES with updated 2016 activity using existing 2016 emission factors compatible with 2014NEIv2</a:t>
            </a:r>
          </a:p>
          <a:p>
            <a:pPr lvl="1"/>
            <a:r>
              <a:rPr lang="en-US" sz="1800" u="sng" dirty="0"/>
              <a:t>August</a:t>
            </a:r>
            <a:r>
              <a:rPr lang="en-US" sz="1800" dirty="0"/>
              <a:t>: </a:t>
            </a:r>
          </a:p>
          <a:p>
            <a:pPr lvl="2"/>
            <a:r>
              <a:rPr lang="en-US" sz="1600" dirty="0"/>
              <a:t>Prepare 2023 and 2028 activity data and 2028 emission factors</a:t>
            </a:r>
          </a:p>
          <a:p>
            <a:pPr lvl="2"/>
            <a:r>
              <a:rPr lang="en-US" sz="1600" dirty="0"/>
              <a:t>Review 2016 emissions and run SMOKE-MOVES for 2023 and 2028</a:t>
            </a:r>
            <a:endParaRPr lang="en-US" sz="2200" b="1" dirty="0"/>
          </a:p>
          <a:p>
            <a:pPr lvl="1"/>
            <a:r>
              <a:rPr lang="en-US" sz="1800" u="sng" dirty="0"/>
              <a:t>September</a:t>
            </a:r>
            <a:r>
              <a:rPr lang="en-US" sz="1800" dirty="0"/>
              <a:t>: review 2023/2023 emissions</a:t>
            </a:r>
          </a:p>
          <a:p>
            <a:pPr lvl="1"/>
            <a:r>
              <a:rPr lang="en-US" sz="1800" u="sng" dirty="0"/>
              <a:t>Expected release date: </a:t>
            </a:r>
            <a:r>
              <a:rPr lang="en-US" sz="1800" dirty="0"/>
              <a:t>early September</a:t>
            </a:r>
          </a:p>
          <a:p>
            <a:pPr lvl="1"/>
            <a:r>
              <a:rPr lang="en-US" sz="1800" u="sng" dirty="0"/>
              <a:t>Expected projection inventory date</a:t>
            </a:r>
            <a:r>
              <a:rPr lang="en-US" sz="1800" dirty="0"/>
              <a:t>: late September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69744"/>
            <a:ext cx="8555832" cy="1143000"/>
          </a:xfrm>
        </p:spPr>
        <p:txBody>
          <a:bodyPr>
            <a:normAutofit/>
          </a:bodyPr>
          <a:lstStyle/>
          <a:p>
            <a:r>
              <a:rPr lang="en-US" dirty="0"/>
              <a:t>Onroad Workgroup: 2016 beta</a:t>
            </a:r>
          </a:p>
        </p:txBody>
      </p:sp>
    </p:spTree>
    <p:extLst>
      <p:ext uri="{BB962C8B-B14F-4D97-AF65-F5344CB8AC3E}">
        <p14:creationId xmlns:p14="http://schemas.microsoft.com/office/powerpoint/2010/main" val="307732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449821"/>
            <a:ext cx="8229600" cy="3997456"/>
          </a:xfrm>
        </p:spPr>
        <p:txBody>
          <a:bodyPr>
            <a:noAutofit/>
          </a:bodyPr>
          <a:lstStyle/>
          <a:p>
            <a:r>
              <a:rPr lang="en-US" sz="2400" b="1" dirty="0"/>
              <a:t>Alpha: </a:t>
            </a:r>
            <a:r>
              <a:rPr lang="en-US" sz="2400" dirty="0"/>
              <a:t>2016 emission factors with activity data projected using </a:t>
            </a:r>
            <a:r>
              <a:rPr lang="en-US" sz="2400" dirty="0" err="1"/>
              <a:t>state+urban</a:t>
            </a:r>
            <a:r>
              <a:rPr lang="en-US" sz="2400" dirty="0"/>
              <a:t>/rural factors</a:t>
            </a:r>
            <a:br>
              <a:rPr lang="en-US" sz="2400" dirty="0"/>
            </a:br>
            <a:endParaRPr lang="en-US" sz="2200" dirty="0"/>
          </a:p>
          <a:p>
            <a:r>
              <a:rPr lang="en-US" sz="2400" b="1" dirty="0"/>
              <a:t>Beta: </a:t>
            </a:r>
            <a:r>
              <a:rPr lang="en-US" sz="2400" dirty="0"/>
              <a:t>2016/2023/2028 using state-submitted activity data, where available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V1: </a:t>
            </a:r>
            <a:r>
              <a:rPr lang="en-US" sz="2400" dirty="0"/>
              <a:t>2016/2023/2028 with activity and age distributions updated based on new CRC VIN-decoding projects</a:t>
            </a:r>
          </a:p>
          <a:p>
            <a:pPr lvl="1"/>
            <a:r>
              <a:rPr lang="en-US" sz="2000" dirty="0"/>
              <a:t>Will require new runs of MOVES and SMOKE-MOVES</a:t>
            </a:r>
          </a:p>
          <a:p>
            <a:pPr lvl="1"/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Onroad Workgroup: Inventory Versions</a:t>
            </a:r>
          </a:p>
        </p:txBody>
      </p:sp>
    </p:spTree>
    <p:extLst>
      <p:ext uri="{BB962C8B-B14F-4D97-AF65-F5344CB8AC3E}">
        <p14:creationId xmlns:p14="http://schemas.microsoft.com/office/powerpoint/2010/main" val="374899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32"/>
            <a:ext cx="8784432" cy="362406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</a:t>
            </a:r>
            <a:r>
              <a:rPr lang="en-US" sz="2600" dirty="0"/>
              <a:t>Rebecca Simpson (Colorado Department of Public Health and Environment), Sarah Roberts (EPA OTAQ)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800" b="1" u="sng" dirty="0"/>
              <a:t>Schedule</a:t>
            </a:r>
            <a:r>
              <a:rPr lang="en-US" sz="2800" dirty="0"/>
              <a:t>: </a:t>
            </a:r>
            <a:r>
              <a:rPr lang="en-US" sz="2600" dirty="0"/>
              <a:t>Calls on 4</a:t>
            </a:r>
            <a:r>
              <a:rPr lang="en-US" sz="2600" baseline="30000" dirty="0"/>
              <a:t>th</a:t>
            </a:r>
            <a:r>
              <a:rPr lang="en-US" sz="2600" dirty="0"/>
              <a:t> Thursday at 3:30pm Eastern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300" dirty="0">
                <a:hlinkClick r:id="rId2"/>
              </a:rPr>
              <a:t>http://views.cira.colostate.edu/wiki/wiki/9179</a:t>
            </a:r>
            <a:endParaRPr lang="en-US" sz="2300" dirty="0"/>
          </a:p>
          <a:p>
            <a:pPr marL="109728" indent="0">
              <a:buNone/>
            </a:pPr>
            <a:endParaRPr lang="en-US" sz="2300" dirty="0"/>
          </a:p>
          <a:p>
            <a:r>
              <a:rPr lang="en-US" sz="2800" b="1" u="sng" dirty="0"/>
              <a:t>Status of the 2016 Beta Inventory:</a:t>
            </a:r>
            <a:r>
              <a:rPr lang="en-US" sz="2800" dirty="0"/>
              <a:t> </a:t>
            </a:r>
            <a:r>
              <a:rPr lang="en-US" sz="2600" dirty="0"/>
              <a:t>MOVES2014b will be run later in the summer, to generate the beta nonroad inventory and projections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Nonroad Mobile Workgroup</a:t>
            </a:r>
          </a:p>
        </p:txBody>
      </p:sp>
    </p:spTree>
    <p:extLst>
      <p:ext uri="{BB962C8B-B14F-4D97-AF65-F5344CB8AC3E}">
        <p14:creationId xmlns:p14="http://schemas.microsoft.com/office/powerpoint/2010/main" val="110995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246" y="1412744"/>
            <a:ext cx="8731785" cy="5140456"/>
          </a:xfrm>
        </p:spPr>
        <p:txBody>
          <a:bodyPr>
            <a:noAutofit/>
          </a:bodyPr>
          <a:lstStyle/>
          <a:p>
            <a:r>
              <a:rPr lang="en-US" sz="2000" b="1" dirty="0"/>
              <a:t>Approach: </a:t>
            </a:r>
            <a:r>
              <a:rPr lang="en-US" sz="2000" dirty="0"/>
              <a:t>the forthcoming MOVES update, MOVES2014b, will be used to generate the 2016 beta nonroad inventory and projections. Alpha inventory was generated by running MOVES2014a for 2016, using 2014NEIv2 inputs.</a:t>
            </a:r>
          </a:p>
          <a:p>
            <a:pPr marL="109728" indent="0">
              <a:buNone/>
            </a:pPr>
            <a:endParaRPr lang="en-US" sz="2000" b="1" dirty="0"/>
          </a:p>
          <a:p>
            <a:r>
              <a:rPr lang="en-US" sz="2000" b="1" dirty="0"/>
              <a:t>Status: </a:t>
            </a:r>
            <a:r>
              <a:rPr lang="en-US" sz="2000" dirty="0"/>
              <a:t>MOVES2014b will be run later in the summer. The work group will concurrently develop updated model inputs for v1 (e.g., refining the surrogate data used to allocate state-level equipment populations to counties).</a:t>
            </a:r>
          </a:p>
          <a:p>
            <a:pPr marL="109728" indent="0">
              <a:buNone/>
            </a:pPr>
            <a:endParaRPr lang="en-US" sz="2000" b="1" dirty="0"/>
          </a:p>
          <a:p>
            <a:r>
              <a:rPr lang="en-US" sz="2000" b="1" dirty="0"/>
              <a:t>Milestones</a:t>
            </a:r>
          </a:p>
          <a:p>
            <a:pPr lvl="1"/>
            <a:r>
              <a:rPr lang="en-US" sz="2000" dirty="0"/>
              <a:t>Expected release date for 2016 beta and projections is September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18362BB-024D-4645-B407-10B9F9A6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Nonroad Mobile Workgroup</a:t>
            </a:r>
          </a:p>
        </p:txBody>
      </p:sp>
    </p:spTree>
    <p:extLst>
      <p:ext uri="{BB962C8B-B14F-4D97-AF65-F5344CB8AC3E}">
        <p14:creationId xmlns:p14="http://schemas.microsoft.com/office/powerpoint/2010/main" val="188050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67" y="1289206"/>
            <a:ext cx="8914665" cy="1453993"/>
          </a:xfrm>
        </p:spPr>
        <p:txBody>
          <a:bodyPr>
            <a:noAutofit/>
          </a:bodyPr>
          <a:lstStyle/>
          <a:p>
            <a:r>
              <a:rPr lang="en-US" sz="2000" dirty="0"/>
              <a:t>MOVES2014b improves estimates of nonroad emissions</a:t>
            </a:r>
          </a:p>
          <a:p>
            <a:pPr lvl="1"/>
            <a:r>
              <a:rPr lang="en-US" sz="1600" dirty="0"/>
              <a:t>Updates engine population growth indices, Tier 4 engine populations and emission rates, and nonroad diesel sulfur levels</a:t>
            </a:r>
          </a:p>
          <a:p>
            <a:pPr lvl="1"/>
            <a:r>
              <a:rPr lang="en-US" sz="1600" dirty="0"/>
              <a:t>MOVES2014b nonroad emissions are generally lower than MOVES2014a, but impacts of the update will vary by location and equipment sector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18362BB-024D-4645-B407-10B9F9A6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Nonroad Mobile – MOVES2014b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3DC2-17E1-4693-8716-06877C13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" y="2777489"/>
            <a:ext cx="4797147" cy="2174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AB408-4AA9-487B-BF2D-C99DC98D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29" y="4341894"/>
            <a:ext cx="4961671" cy="224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5A61E-F2BD-4B8A-B247-8DDA0CF572A1}"/>
              </a:ext>
            </a:extLst>
          </p:cNvPr>
          <p:cNvSpPr txBox="1"/>
          <p:nvPr/>
        </p:nvSpPr>
        <p:spPr>
          <a:xfrm>
            <a:off x="609600" y="5458582"/>
            <a:ext cx="3352800" cy="4924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Please see the work group wiki for more information about MOVES2014b</a:t>
            </a:r>
          </a:p>
        </p:txBody>
      </p:sp>
    </p:spTree>
    <p:extLst>
      <p:ext uri="{BB962C8B-B14F-4D97-AF65-F5344CB8AC3E}">
        <p14:creationId xmlns:p14="http://schemas.microsoft.com/office/powerpoint/2010/main" val="279329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417638"/>
            <a:ext cx="8229600" cy="469086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Lead </a:t>
            </a:r>
            <a:r>
              <a:rPr lang="en-US" sz="2800" dirty="0"/>
              <a:t>Mark Janssen (LADCO) &amp; ??</a:t>
            </a:r>
            <a:endParaRPr lang="en-US" sz="2800" b="1" u="sng" dirty="0"/>
          </a:p>
          <a:p>
            <a:r>
              <a:rPr lang="en-US" sz="2800" b="1" u="sng" dirty="0"/>
              <a:t>Schedule</a:t>
            </a:r>
            <a:r>
              <a:rPr lang="en-US" sz="2800" dirty="0"/>
              <a:t>: Calls 3</a:t>
            </a:r>
            <a:r>
              <a:rPr lang="en-US" sz="2800" baseline="30000" dirty="0"/>
              <a:t>rd</a:t>
            </a:r>
            <a:r>
              <a:rPr lang="en-US" sz="2800" dirty="0"/>
              <a:t> Thursday at 11:00am ET</a:t>
            </a:r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http://views.cira.colostate.edu/wiki/wiki/9182</a:t>
            </a:r>
            <a:endParaRPr lang="en-US" sz="2000" dirty="0"/>
          </a:p>
          <a:p>
            <a:r>
              <a:rPr lang="en-US" sz="2800" b="1" u="sng" dirty="0"/>
              <a:t>Status of the 2016 Beta Inventory</a:t>
            </a:r>
          </a:p>
          <a:p>
            <a:pPr lvl="1"/>
            <a:r>
              <a:rPr lang="en-US" sz="2400" dirty="0"/>
              <a:t>September 2018</a:t>
            </a:r>
          </a:p>
          <a:p>
            <a:pPr lvl="1"/>
            <a:r>
              <a:rPr lang="en-US" sz="2400" dirty="0"/>
              <a:t>2017 NEI estimates by October</a:t>
            </a:r>
          </a:p>
          <a:p>
            <a:pPr lvl="1"/>
            <a:r>
              <a:rPr lang="en-US" sz="2400" dirty="0"/>
              <a:t>Will include SMOKE </a:t>
            </a:r>
            <a:r>
              <a:rPr lang="en-US" sz="2400" dirty="0" err="1"/>
              <a:t>Linkproc</a:t>
            </a:r>
            <a:r>
              <a:rPr lang="en-US" sz="2400" dirty="0"/>
              <a:t> format for link-based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Rail Workgroup</a:t>
            </a:r>
          </a:p>
        </p:txBody>
      </p:sp>
    </p:spTree>
    <p:extLst>
      <p:ext uri="{BB962C8B-B14F-4D97-AF65-F5344CB8AC3E}">
        <p14:creationId xmlns:p14="http://schemas.microsoft.com/office/powerpoint/2010/main" val="2351281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526" y="1295400"/>
            <a:ext cx="8229600" cy="46908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Working with Federal Rail Administration link data. 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Building link level estimates for Class 1 Line Haul (~85% rail NOx emissions); similar to traditional methods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Yard estimates are out for update from Class 1 railroads (~5% of NOx).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Complete upgrade from past inventories where data are from 2007 and too old to keep rolling forward.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May need state help filling in gaps (August). Asking for 1 volunteer from each MJO.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Class 2/3 and commuter rail estimates will go out for review this week (~10% of NOx).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Looking for fuel-use by railroad. Primary focus on diesel commuter rail.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Company specific Fleet Mix and link level also possible.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Rail Workgroup: 2016 Beta Status</a:t>
            </a:r>
          </a:p>
        </p:txBody>
      </p:sp>
    </p:spTree>
    <p:extLst>
      <p:ext uri="{BB962C8B-B14F-4D97-AF65-F5344CB8AC3E}">
        <p14:creationId xmlns:p14="http://schemas.microsoft.com/office/powerpoint/2010/main" val="331838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417638"/>
            <a:ext cx="8229600" cy="469086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Lead </a:t>
            </a:r>
            <a:r>
              <a:rPr lang="en-US" sz="2800" dirty="0"/>
              <a:t>Mark Janssen (LADCO) &amp; ??</a:t>
            </a:r>
            <a:endParaRPr lang="en-US" sz="2800" b="1" u="sng" dirty="0"/>
          </a:p>
          <a:p>
            <a:r>
              <a:rPr lang="en-US" sz="2800" b="1" u="sng" dirty="0"/>
              <a:t>Schedule</a:t>
            </a:r>
            <a:r>
              <a:rPr lang="en-US" sz="2800" dirty="0"/>
              <a:t>: Calls 3</a:t>
            </a:r>
            <a:r>
              <a:rPr lang="en-US" sz="2800" baseline="30000" dirty="0"/>
              <a:t>rd</a:t>
            </a:r>
            <a:r>
              <a:rPr lang="en-US" sz="2800" dirty="0"/>
              <a:t> Tuesday at 2:00PM ET</a:t>
            </a:r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http://views.cira.colostate.edu/wiki/wiki/9176</a:t>
            </a:r>
            <a:endParaRPr lang="en-US" sz="2000" dirty="0"/>
          </a:p>
          <a:p>
            <a:r>
              <a:rPr lang="en-US" sz="2800" b="1" u="sng" dirty="0"/>
              <a:t>Status of the 2016 Version 1 Inventory</a:t>
            </a:r>
          </a:p>
          <a:p>
            <a:pPr lvl="1"/>
            <a:r>
              <a:rPr lang="en-US" sz="2400" dirty="0"/>
              <a:t>January 2019</a:t>
            </a:r>
          </a:p>
          <a:p>
            <a:pPr lvl="1"/>
            <a:r>
              <a:rPr lang="en-US" sz="2400" dirty="0"/>
              <a:t>EPA will build 2017 NEI estimates for Ocean going (Category 3) vessels for December deadline</a:t>
            </a:r>
          </a:p>
          <a:p>
            <a:pPr lvl="1"/>
            <a:r>
              <a:rPr lang="en-US" sz="2400" dirty="0"/>
              <a:t>Will include SMOKE </a:t>
            </a:r>
            <a:r>
              <a:rPr lang="en-US" sz="2400" dirty="0" err="1"/>
              <a:t>Linkproc</a:t>
            </a:r>
            <a:r>
              <a:rPr lang="en-US" sz="2400" dirty="0"/>
              <a:t> format for link-based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Commercial Marine Vessels Workgroup</a:t>
            </a:r>
          </a:p>
        </p:txBody>
      </p:sp>
    </p:spTree>
    <p:extLst>
      <p:ext uri="{BB962C8B-B14F-4D97-AF65-F5344CB8AC3E}">
        <p14:creationId xmlns:p14="http://schemas.microsoft.com/office/powerpoint/2010/main" val="389914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272" y="1484127"/>
            <a:ext cx="8382000" cy="476427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2400" dirty="0"/>
              <a:t>A new multi-purpose emissions modeling platform (EMP) based on the 2014 National Emissions Inventory version 2 (2014NEIv2) is needed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State Implementation Plans, federal analyses</a:t>
            </a:r>
          </a:p>
          <a:p>
            <a:pPr lvl="1"/>
            <a:r>
              <a:rPr lang="en-US" sz="2000" dirty="0"/>
              <a:t>For the first time, EPA, states, and MJOs are engaging in collaborative EMP development </a:t>
            </a:r>
          </a:p>
          <a:p>
            <a:pPr lvl="1"/>
            <a:r>
              <a:rPr lang="en-US" sz="2000" dirty="0"/>
              <a:t>The 2016 base year was selected via a collaborative process</a:t>
            </a:r>
          </a:p>
          <a:p>
            <a:r>
              <a:rPr lang="en-US" sz="2400" dirty="0"/>
              <a:t>Future years selected due to regulatory relevance</a:t>
            </a:r>
          </a:p>
          <a:p>
            <a:pPr lvl="1"/>
            <a:r>
              <a:rPr lang="en-US" sz="2000" dirty="0"/>
              <a:t>2023 is relevant for Ozone NAAQS moderate areas</a:t>
            </a:r>
          </a:p>
          <a:p>
            <a:pPr lvl="2"/>
            <a:r>
              <a:rPr lang="en-US" sz="1800" dirty="0"/>
              <a:t>Although 2020 is relevant for marginal areas, modeling is not required for marginal areas</a:t>
            </a:r>
          </a:p>
          <a:p>
            <a:pPr lvl="1"/>
            <a:r>
              <a:rPr lang="en-US" sz="2000" dirty="0"/>
              <a:t>2028 for regional haze</a:t>
            </a:r>
          </a:p>
          <a:p>
            <a:pPr marL="393192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Autofit/>
          </a:bodyPr>
          <a:lstStyle/>
          <a:p>
            <a:r>
              <a:rPr lang="en-US" sz="3600" dirty="0"/>
              <a:t>Overview of the Platform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4714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AF79F-C783-40D3-97C1-6DF39E4F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767068"/>
          </a:xfrm>
        </p:spPr>
        <p:txBody>
          <a:bodyPr>
            <a:normAutofit lnSpcReduction="10000"/>
          </a:bodyPr>
          <a:lstStyle/>
          <a:p>
            <a:r>
              <a:rPr lang="en-US"/>
              <a:t>OTAQ finishing draft </a:t>
            </a:r>
            <a:r>
              <a:rPr lang="en-US" dirty="0"/>
              <a:t>power model to calculate Class 3 large vessel power. </a:t>
            </a:r>
          </a:p>
          <a:p>
            <a:r>
              <a:rPr lang="en-US" dirty="0"/>
              <a:t>OTAQ is also working on building tools that read AIS data and do </a:t>
            </a:r>
            <a:r>
              <a:rPr lang="en-US"/>
              <a:t>some spatial attribute checking</a:t>
            </a:r>
            <a:endParaRPr lang="en-US" dirty="0"/>
          </a:p>
          <a:p>
            <a:r>
              <a:rPr lang="en-US" dirty="0"/>
              <a:t>OAQPS has a work assignment to build the 2017 NEI inventory for marine from AIS. This will include Category 1 and 2(Great Lakes/Rivers) and Tugs at ports. </a:t>
            </a:r>
          </a:p>
          <a:p>
            <a:r>
              <a:rPr lang="en-US" dirty="0"/>
              <a:t>Committee will use </a:t>
            </a:r>
            <a:r>
              <a:rPr lang="en-US"/>
              <a:t>these tools/methods </a:t>
            </a:r>
            <a:r>
              <a:rPr lang="en-US" dirty="0"/>
              <a:t>to generate </a:t>
            </a:r>
            <a:r>
              <a:rPr lang="en-US"/>
              <a:t>2016 estimates in parrallel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5B3C-D20F-45B0-B917-94A139B4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8C791-166F-4D6F-B8CD-8AF06B90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CMV Workgroup: Approach</a:t>
            </a:r>
          </a:p>
        </p:txBody>
      </p:sp>
    </p:spTree>
    <p:extLst>
      <p:ext uri="{BB962C8B-B14F-4D97-AF65-F5344CB8AC3E}">
        <p14:creationId xmlns:p14="http://schemas.microsoft.com/office/powerpoint/2010/main" val="2155839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16" y="1417638"/>
            <a:ext cx="8399783" cy="4602162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Co-leads</a:t>
            </a:r>
            <a:r>
              <a:rPr lang="en-US" sz="2000" dirty="0"/>
              <a:t>: Jeff Vukovich (OAQPS), Tom Moore (WESTAR &amp; WRAP)</a:t>
            </a:r>
          </a:p>
          <a:p>
            <a:r>
              <a:rPr lang="en-US" sz="2000" b="1" u="sng" dirty="0"/>
              <a:t>Schedule</a:t>
            </a:r>
            <a:r>
              <a:rPr lang="en-US" sz="2000" dirty="0"/>
              <a:t>: Generally calls on Wed. or Thurs. early in each month at 12:00 pm Mountain</a:t>
            </a:r>
            <a:endParaRPr lang="en-US" sz="2000" b="1" u="sng" dirty="0"/>
          </a:p>
          <a:p>
            <a:r>
              <a:rPr lang="en-US" sz="2000" b="1" u="sng" dirty="0"/>
              <a:t>Wiki</a:t>
            </a:r>
            <a:r>
              <a:rPr lang="en-US" sz="2000" dirty="0"/>
              <a:t>: </a:t>
            </a:r>
            <a:r>
              <a:rPr lang="en-US" sz="2000" u="sng" dirty="0">
                <a:hlinkClick r:id="rId2"/>
              </a:rPr>
              <a:t>http://views.cira.colostate.edu/wiki/wiki/9175</a:t>
            </a:r>
            <a:endParaRPr lang="en-US" sz="2000" u="sng" dirty="0"/>
          </a:p>
          <a:p>
            <a:r>
              <a:rPr lang="en-US" sz="2000" b="1" u="sng" dirty="0"/>
              <a:t>Participation:</a:t>
            </a:r>
            <a:r>
              <a:rPr lang="en-US" sz="2000" dirty="0"/>
              <a:t>  </a:t>
            </a:r>
            <a:r>
              <a:rPr lang="en-US" sz="2000" dirty="0">
                <a:hlinkClick r:id="rId3"/>
              </a:rPr>
              <a:t>members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Fires Workgroup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55F7F-310B-4DE4-B850-6060B623A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57601" y="3209092"/>
            <a:ext cx="4654654" cy="309098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1317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771" y="116080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950" dirty="0"/>
          </a:p>
          <a:p>
            <a:r>
              <a:rPr lang="en-US" dirty="0"/>
              <a:t>Inventory status:</a:t>
            </a:r>
          </a:p>
          <a:p>
            <a:pPr lvl="1"/>
            <a:r>
              <a:rPr lang="en-US" sz="1650" dirty="0"/>
              <a:t>aiming toward 2016 beta in Oct 2018</a:t>
            </a:r>
          </a:p>
          <a:p>
            <a:pPr lvl="1"/>
            <a:r>
              <a:rPr lang="en-US" sz="1650" dirty="0"/>
              <a:t>no beta projections planned</a:t>
            </a:r>
          </a:p>
          <a:p>
            <a:pPr lvl="1"/>
            <a:r>
              <a:rPr lang="en-US" sz="1650" dirty="0"/>
              <a:t>working to have alternate future fire scenarios with v1</a:t>
            </a:r>
            <a:endParaRPr lang="en-US" sz="1950" dirty="0"/>
          </a:p>
          <a:p>
            <a:r>
              <a:rPr lang="en-US" dirty="0"/>
              <a:t>Approach</a:t>
            </a:r>
          </a:p>
          <a:p>
            <a:pPr lvl="1"/>
            <a:r>
              <a:rPr lang="en-US" sz="1650" dirty="0"/>
              <a:t>reviewing activity inputs (acres, fire type) to EPA-run SmartFire tool</a:t>
            </a:r>
          </a:p>
          <a:p>
            <a:pPr lvl="1"/>
            <a:r>
              <a:rPr lang="en-US" sz="1650" dirty="0"/>
              <a:t>working to understand emissions estimates</a:t>
            </a:r>
          </a:p>
          <a:p>
            <a:pPr lvl="2"/>
            <a:r>
              <a:rPr lang="en-US" sz="1425" dirty="0"/>
              <a:t>Reduce/eliminate double-counting</a:t>
            </a:r>
          </a:p>
          <a:p>
            <a:pPr lvl="2"/>
            <a:r>
              <a:rPr lang="en-US" sz="1425" dirty="0"/>
              <a:t>Some states reporting emissions directly</a:t>
            </a:r>
          </a:p>
          <a:p>
            <a:pPr lvl="2"/>
            <a:r>
              <a:rPr lang="en-US" sz="1425" dirty="0"/>
              <a:t>Rx fire in forests and grasslands</a:t>
            </a:r>
          </a:p>
          <a:p>
            <a:pPr lvl="2"/>
            <a:r>
              <a:rPr lang="en-US" sz="1425" dirty="0"/>
              <a:t>Agricultural/grassland fire emissions method not yet resolved</a:t>
            </a:r>
          </a:p>
          <a:p>
            <a:pPr lvl="1"/>
            <a:r>
              <a:rPr lang="en-US" sz="1650" dirty="0"/>
              <a:t>some states in process of submitting state-specific data</a:t>
            </a:r>
            <a:endParaRPr lang="en-US" dirty="0"/>
          </a:p>
          <a:p>
            <a:r>
              <a:rPr lang="en-US" dirty="0"/>
              <a:t>Documentation to follow</a:t>
            </a:r>
          </a:p>
          <a:p>
            <a:pPr lvl="1"/>
            <a:r>
              <a:rPr lang="en-US" sz="1650" dirty="0"/>
              <a:t>leverage contractor support in WESTAR/WRAP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Fires Workgroup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8E314-1493-4381-B151-84550E80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5121" y="249842"/>
            <a:ext cx="3550920" cy="20168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548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Jeff Vukovich (USEPA), Doug Boyer (TCEQ)</a:t>
            </a:r>
          </a:p>
          <a:p>
            <a:r>
              <a:rPr lang="en-US" sz="2800" b="1" u="sng" dirty="0"/>
              <a:t>Schedule</a:t>
            </a:r>
            <a:r>
              <a:rPr lang="en-US" sz="2800" dirty="0"/>
              <a:t>: Calls on 3</a:t>
            </a:r>
            <a:r>
              <a:rPr lang="en-US" sz="2800" baseline="30000" dirty="0"/>
              <a:t>rd</a:t>
            </a:r>
            <a:r>
              <a:rPr lang="en-US" sz="2800" dirty="0"/>
              <a:t> Tuesday at 3:30pm Eastern</a:t>
            </a:r>
            <a:endParaRPr lang="en-US" sz="2800" b="1" u="sng" dirty="0"/>
          </a:p>
          <a:p>
            <a:r>
              <a:rPr lang="en-US" sz="2800" b="1" u="sng" dirty="0"/>
              <a:t>Wiki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http://views.cira.colostate.edu/wiki/wiki/9172</a:t>
            </a:r>
            <a:endParaRPr lang="en-US" sz="2000" dirty="0"/>
          </a:p>
          <a:p>
            <a:r>
              <a:rPr lang="en-US" sz="2000" dirty="0"/>
              <a:t>Google drive: </a:t>
            </a:r>
            <a:r>
              <a:rPr lang="en-US" sz="2000" dirty="0">
                <a:hlinkClick r:id="rId3"/>
              </a:rPr>
              <a:t>https://drive.google.com/open?id=1ulLmJPQ1WkOnsi6_g2nkHLWfqJEw4RSU</a:t>
            </a:r>
            <a:endParaRPr lang="en-US" sz="2000" dirty="0"/>
          </a:p>
          <a:p>
            <a:r>
              <a:rPr lang="en-US" sz="2000" dirty="0"/>
              <a:t>Workgroup consists of one MJO (WRAP) and state and local agencies (TCEQ, GA, CARB, AZ, AL, MT)</a:t>
            </a:r>
          </a:p>
          <a:p>
            <a:r>
              <a:rPr lang="en-US" sz="2000" dirty="0"/>
              <a:t>Guests have included MEGANv3 developers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Biogenics</a:t>
            </a:r>
            <a:r>
              <a:rPr lang="en-US" sz="4400" dirty="0"/>
              <a:t> Workgroup</a:t>
            </a:r>
          </a:p>
        </p:txBody>
      </p:sp>
    </p:spTree>
    <p:extLst>
      <p:ext uri="{BB962C8B-B14F-4D97-AF65-F5344CB8AC3E}">
        <p14:creationId xmlns:p14="http://schemas.microsoft.com/office/powerpoint/2010/main" val="227744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Approach</a:t>
            </a:r>
          </a:p>
          <a:p>
            <a:pPr lvl="1"/>
            <a:r>
              <a:rPr lang="en-US" sz="2000" dirty="0"/>
              <a:t>Provide both BEISv3.61 and MEGANv3 emissions</a:t>
            </a:r>
          </a:p>
          <a:p>
            <a:pPr lvl="1"/>
            <a:r>
              <a:rPr lang="en-US" sz="2000" dirty="0"/>
              <a:t>No future-year projections </a:t>
            </a:r>
          </a:p>
          <a:p>
            <a:r>
              <a:rPr lang="en-US" sz="2400" b="1" dirty="0"/>
              <a:t>Status</a:t>
            </a:r>
          </a:p>
          <a:p>
            <a:pPr lvl="1"/>
            <a:r>
              <a:rPr lang="en-US" sz="2000" dirty="0"/>
              <a:t>BEISv3.61 emissions provided for 2016alpha</a:t>
            </a:r>
          </a:p>
          <a:p>
            <a:pPr lvl="2"/>
            <a:r>
              <a:rPr lang="en-US" sz="1800" dirty="0"/>
              <a:t>Simulation conducted at USEPA</a:t>
            </a:r>
          </a:p>
          <a:p>
            <a:pPr lvl="1"/>
            <a:r>
              <a:rPr lang="en-US" sz="2000" dirty="0"/>
              <a:t>MEGANv3 default annual simulation completed by TCEQ</a:t>
            </a:r>
          </a:p>
          <a:p>
            <a:pPr lvl="2"/>
            <a:r>
              <a:rPr lang="en-US" sz="1800" dirty="0"/>
              <a:t>Performing analysis and comparisons with BEIS3</a:t>
            </a:r>
          </a:p>
          <a:p>
            <a:pPr lvl="3"/>
            <a:r>
              <a:rPr lang="en-US" sz="1600" dirty="0"/>
              <a:t>Includes very active participation by TCEQ, GADEP and CARB</a:t>
            </a:r>
          </a:p>
          <a:p>
            <a:pPr lvl="3"/>
            <a:r>
              <a:rPr lang="en-US" sz="1600" dirty="0"/>
              <a:t>QA reports and graphics in Google drive folders</a:t>
            </a:r>
          </a:p>
          <a:p>
            <a:pPr lvl="2"/>
            <a:r>
              <a:rPr lang="en-US" sz="1800" dirty="0"/>
              <a:t>Frequently communicating with MEGANv3 developers</a:t>
            </a:r>
            <a:r>
              <a:rPr lang="en-US" sz="1400" dirty="0"/>
              <a:t> </a:t>
            </a:r>
          </a:p>
          <a:p>
            <a:pPr lvl="2"/>
            <a:r>
              <a:rPr lang="en-US" sz="1800" dirty="0"/>
              <a:t>Land use and Stress algorithm investigation</a:t>
            </a:r>
          </a:p>
          <a:p>
            <a:pPr lvl="1"/>
            <a:r>
              <a:rPr lang="en-US" sz="2000" dirty="0"/>
              <a:t>Comparing vs. isoprene flux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386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/>
              <a:t>Biogenics</a:t>
            </a:r>
            <a:r>
              <a:rPr lang="en-US" sz="3200" dirty="0"/>
              <a:t> Workgroup: 2016beta</a:t>
            </a:r>
          </a:p>
        </p:txBody>
      </p:sp>
    </p:spTree>
    <p:extLst>
      <p:ext uri="{BB962C8B-B14F-4D97-AF65-F5344CB8AC3E}">
        <p14:creationId xmlns:p14="http://schemas.microsoft.com/office/powerpoint/2010/main" val="1640625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16F9B-1DAE-4448-8FBF-CA18FE90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113535-E54C-4E09-971A-219A3EFB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1034"/>
            <a:ext cx="8077200" cy="707166"/>
          </a:xfrm>
        </p:spPr>
        <p:txBody>
          <a:bodyPr>
            <a:normAutofit/>
          </a:bodyPr>
          <a:lstStyle/>
          <a:p>
            <a:r>
              <a:rPr lang="en-US" sz="3200" dirty="0" err="1"/>
              <a:t>Biogenics</a:t>
            </a:r>
            <a:r>
              <a:rPr lang="en-US" sz="3200" dirty="0"/>
              <a:t> Workgroup: Sample analyses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B21F8A-5FF3-47F4-ADFC-0790E9A0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6553" y="1034622"/>
            <a:ext cx="4124960" cy="25781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0CEB0D6-92CD-4AAA-A35F-D2789C26F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" y="1056087"/>
            <a:ext cx="5122394" cy="3837222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7E0C59-CB22-4201-88BD-85192D8DB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12181"/>
              </p:ext>
            </p:extLst>
          </p:nvPr>
        </p:nvGraphicFramePr>
        <p:xfrm>
          <a:off x="5380149" y="3583825"/>
          <a:ext cx="2971800" cy="318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5829212" imgH="7543800" progId="AcroExch.Document.DC">
                  <p:embed/>
                </p:oleObj>
              </mc:Choice>
              <mc:Fallback>
                <p:oleObj name="Acrobat Document" r:id="rId5" imgW="5829212" imgH="7543800" progId="AcroExch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017E0C59-CB22-4201-88BD-85192D8DB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0149" y="3583825"/>
                        <a:ext cx="2971800" cy="318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55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More status </a:t>
            </a:r>
          </a:p>
          <a:p>
            <a:pPr lvl="1"/>
            <a:r>
              <a:rPr lang="en-US" sz="2000" dirty="0"/>
              <a:t>Investigating possible land use updates (AZ)</a:t>
            </a:r>
          </a:p>
          <a:p>
            <a:pPr lvl="2"/>
            <a:r>
              <a:rPr lang="en-US" sz="1800" dirty="0"/>
              <a:t>More likely for 2016v1</a:t>
            </a:r>
          </a:p>
          <a:p>
            <a:pPr lvl="1"/>
            <a:r>
              <a:rPr lang="en-US" sz="2000" dirty="0"/>
              <a:t>Need air quality modeling simulations using both sets of emissions</a:t>
            </a:r>
            <a:endParaRPr lang="en-US" sz="2400" dirty="0"/>
          </a:p>
          <a:p>
            <a:r>
              <a:rPr lang="en-US" sz="2800" b="1" dirty="0"/>
              <a:t>Milestones</a:t>
            </a:r>
          </a:p>
          <a:p>
            <a:pPr lvl="1"/>
            <a:r>
              <a:rPr lang="en-US" sz="2000" dirty="0"/>
              <a:t>Expected review date: tentatively through Aug 31</a:t>
            </a:r>
          </a:p>
          <a:p>
            <a:pPr lvl="1"/>
            <a:r>
              <a:rPr lang="en-US" sz="2000" dirty="0"/>
              <a:t>Expected release date: Aug 31 or whenever AQ modelers can use the biogenic emissions datasets</a:t>
            </a:r>
          </a:p>
          <a:p>
            <a:pPr lvl="1"/>
            <a:r>
              <a:rPr lang="en-US" sz="2000" dirty="0"/>
              <a:t>Expected projection inventory date: None planned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Biogenics</a:t>
            </a:r>
            <a:r>
              <a:rPr lang="en-US" sz="4000" dirty="0"/>
              <a:t> Workgroup: 2016beta</a:t>
            </a:r>
          </a:p>
        </p:txBody>
      </p:sp>
    </p:spTree>
    <p:extLst>
      <p:ext uri="{BB962C8B-B14F-4D97-AF65-F5344CB8AC3E}">
        <p14:creationId xmlns:p14="http://schemas.microsoft.com/office/powerpoint/2010/main" val="180468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32"/>
            <a:ext cx="8784432" cy="461466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</a:t>
            </a:r>
            <a:r>
              <a:rPr lang="en-US" sz="2600" dirty="0"/>
              <a:t>None, yet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800" b="1" u="sng" dirty="0"/>
              <a:t>Schedule</a:t>
            </a:r>
            <a:r>
              <a:rPr lang="en-US" sz="2800" dirty="0"/>
              <a:t>: </a:t>
            </a:r>
            <a:r>
              <a:rPr lang="en-US" sz="2600" dirty="0"/>
              <a:t>late 2018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300" dirty="0">
                <a:hlinkClick r:id="rId2"/>
              </a:rPr>
              <a:t>http://views.cira.colostate.edu/wiki/wiki/9190</a:t>
            </a:r>
            <a:endParaRPr lang="en-US" sz="2300" dirty="0"/>
          </a:p>
          <a:p>
            <a:pPr marL="109728" indent="0">
              <a:buNone/>
            </a:pPr>
            <a:endParaRPr lang="en-US" sz="2300" dirty="0"/>
          </a:p>
          <a:p>
            <a:r>
              <a:rPr lang="en-US" sz="2800" b="1" u="sng" dirty="0"/>
              <a:t>Objectives: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Gather, </a:t>
            </a:r>
            <a:r>
              <a:rPr lang="en-US" dirty="0"/>
              <a:t>test, and prepare the emissions data platforms created by each of the inventory sector workgroups for use in air quality modeling. </a:t>
            </a:r>
          </a:p>
          <a:p>
            <a:pPr lvl="1"/>
            <a:r>
              <a:rPr lang="en-US" sz="2200" dirty="0"/>
              <a:t>Produce an air quality modeling platform for modeling 2016 and projection years.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Modeling Workgroup</a:t>
            </a:r>
          </a:p>
        </p:txBody>
      </p:sp>
    </p:spTree>
    <p:extLst>
      <p:ext uri="{BB962C8B-B14F-4D97-AF65-F5344CB8AC3E}">
        <p14:creationId xmlns:p14="http://schemas.microsoft.com/office/powerpoint/2010/main" val="3277328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246" y="1412744"/>
            <a:ext cx="8731785" cy="5140456"/>
          </a:xfrm>
        </p:spPr>
        <p:txBody>
          <a:bodyPr>
            <a:noAutofit/>
          </a:bodyPr>
          <a:lstStyle/>
          <a:p>
            <a:r>
              <a:rPr lang="en-US" sz="2000" b="1" dirty="0"/>
              <a:t>Testing and Platform Development</a:t>
            </a:r>
          </a:p>
          <a:p>
            <a:pPr lvl="1"/>
            <a:r>
              <a:rPr lang="en-US" sz="1600" dirty="0"/>
              <a:t>Assess availability of 2016 meteorology and boundary conditions</a:t>
            </a:r>
          </a:p>
          <a:p>
            <a:pPr lvl="1"/>
            <a:r>
              <a:rPr lang="en-US" sz="1600" dirty="0"/>
              <a:t>Modeling protocol and platform creation</a:t>
            </a:r>
          </a:p>
          <a:p>
            <a:pPr lvl="1"/>
            <a:r>
              <a:rPr lang="en-US" sz="1600" dirty="0"/>
              <a:t>SMOKE modeling</a:t>
            </a:r>
          </a:p>
          <a:p>
            <a:pPr lvl="1"/>
            <a:r>
              <a:rPr lang="en-US" sz="1600" dirty="0"/>
              <a:t>Data validation</a:t>
            </a:r>
          </a:p>
          <a:p>
            <a:endParaRPr lang="en-US" sz="2000" b="1" dirty="0"/>
          </a:p>
          <a:p>
            <a:r>
              <a:rPr lang="en-US" sz="2000" b="1" dirty="0"/>
              <a:t>Platform Packaging</a:t>
            </a:r>
            <a:endParaRPr lang="en-US" sz="2000" dirty="0"/>
          </a:p>
          <a:p>
            <a:pPr lvl="1"/>
            <a:r>
              <a:rPr lang="en-US" sz="1600" dirty="0"/>
              <a:t>Create an emissions modeling package with data and software needed to prepare the emissions for air quality modeling</a:t>
            </a:r>
          </a:p>
          <a:p>
            <a:pPr lvl="1"/>
            <a:r>
              <a:rPr lang="en-US" sz="1600" dirty="0"/>
              <a:t>Develop an approach (and document) how to customize the base emissions modeling platform</a:t>
            </a:r>
          </a:p>
          <a:p>
            <a:pPr lvl="1"/>
            <a:endParaRPr lang="en-US" sz="1600" dirty="0"/>
          </a:p>
          <a:p>
            <a:r>
              <a:rPr lang="en-US" sz="2000" b="1" dirty="0"/>
              <a:t>Documentation and Evaluation</a:t>
            </a:r>
          </a:p>
          <a:p>
            <a:pPr lvl="1"/>
            <a:r>
              <a:rPr lang="en-US" sz="1600" dirty="0"/>
              <a:t>Provide feedback to inventory sector workgroups on their documentation</a:t>
            </a:r>
          </a:p>
          <a:p>
            <a:pPr lvl="1"/>
            <a:r>
              <a:rPr lang="en-US" sz="1600" dirty="0"/>
              <a:t>Model performance evaluation of the 2016 base modeling</a:t>
            </a:r>
          </a:p>
          <a:p>
            <a:pPr lvl="1"/>
            <a:r>
              <a:rPr lang="en-US" sz="1600" dirty="0"/>
              <a:t>Create best-practices guidance for using the Collaborative data for modeling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18362BB-024D-4645-B407-10B9F9A6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Modeling Workgroup: Tasks</a:t>
            </a:r>
          </a:p>
        </p:txBody>
      </p:sp>
    </p:spTree>
    <p:extLst>
      <p:ext uri="{BB962C8B-B14F-4D97-AF65-F5344CB8AC3E}">
        <p14:creationId xmlns:p14="http://schemas.microsoft.com/office/powerpoint/2010/main" val="247488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Workgroups will be prioritizing their work to produce beta version of the 2016 inventory by mid-summer; projections to 2023 and 2028 by late summer</a:t>
            </a:r>
          </a:p>
          <a:p>
            <a:r>
              <a:rPr lang="en-US" dirty="0"/>
              <a:t>Quarterly outreach calls by the Collaborative to report out on progress</a:t>
            </a:r>
          </a:p>
          <a:p>
            <a:pPr marL="109728" indent="0">
              <a:buNone/>
            </a:pPr>
            <a:endParaRPr lang="en-US" b="1" u="sng" dirty="0"/>
          </a:p>
          <a:p>
            <a:pPr marL="109728" indent="0">
              <a:buNone/>
            </a:pPr>
            <a:r>
              <a:rPr lang="en-US" b="1" u="sng" dirty="0"/>
              <a:t>Next outreach call: September 20 at 12:00 Eastern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Collaborative Next Steps</a:t>
            </a:r>
          </a:p>
        </p:txBody>
      </p:sp>
    </p:spTree>
    <p:extLst>
      <p:ext uri="{BB962C8B-B14F-4D97-AF65-F5344CB8AC3E}">
        <p14:creationId xmlns:p14="http://schemas.microsoft.com/office/powerpoint/2010/main" val="116878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769" y="1143000"/>
            <a:ext cx="8421528" cy="526494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Several versions of 2016 platform will be developed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SzPts val="1954"/>
            </a:pPr>
            <a:r>
              <a:rPr lang="en-US" sz="2200" b="1" u="sng" dirty="0"/>
              <a:t>Alpha</a:t>
            </a:r>
            <a:r>
              <a:rPr lang="en-US" sz="2200" dirty="0"/>
              <a:t>: </a:t>
            </a:r>
            <a:r>
              <a:rPr lang="en-US" sz="2200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preliminary</a:t>
            </a:r>
            <a:r>
              <a:rPr lang="en-US" sz="22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version based on 2014NEIv2 for some and 2016 for other key sectors </a:t>
            </a:r>
            <a:r>
              <a:rPr lang="en-US" sz="24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(released March-April, 2018)</a:t>
            </a:r>
            <a:endParaRPr lang="en-US" sz="22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buSzPts val="1954"/>
            </a:pPr>
            <a:r>
              <a:rPr lang="en-US" sz="2000" dirty="0">
                <a:hlinkClick r:id="rId2"/>
              </a:rPr>
              <a:t>ftp://newftp.epa.gov/Air/emismod/2016/alpha/</a:t>
            </a:r>
            <a:endParaRPr lang="en-US" sz="2000" dirty="0"/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buSzPts val="1954"/>
            </a:pPr>
            <a:r>
              <a:rPr lang="en-US" sz="2000" dirty="0"/>
              <a:t>Compatible versions of 2014 and 2015 were also released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buSzPts val="1954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For initial testing of 2016 model runs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2200" b="1" u="sng" dirty="0"/>
              <a:t>Beta</a:t>
            </a:r>
            <a:r>
              <a:rPr lang="en-US" sz="2200" dirty="0"/>
              <a:t>: </a:t>
            </a:r>
            <a:r>
              <a:rPr lang="en-US" sz="2200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improved </a:t>
            </a:r>
            <a:r>
              <a:rPr lang="en-US" sz="2200" i="1" dirty="0"/>
              <a:t>and/or new </a:t>
            </a:r>
            <a:r>
              <a:rPr lang="en-US" sz="22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version of actual 2016 emissions for most sectors and preliminary projected emissions to 2023 and 2028 (Summer-Fall, 2018)</a:t>
            </a:r>
            <a:endParaRPr lang="en-US" sz="2200" dirty="0"/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2200" b="1" u="sng" dirty="0"/>
              <a:t>V1.0</a:t>
            </a:r>
            <a:r>
              <a:rPr lang="en-US" sz="2200" dirty="0"/>
              <a:t>: </a:t>
            </a:r>
            <a:r>
              <a:rPr lang="en-US" sz="2200" i="1" dirty="0"/>
              <a:t>fully updated </a:t>
            </a:r>
            <a:r>
              <a:rPr lang="en-US" sz="2200" dirty="0"/>
              <a:t>2016 emissions and complete projected emissions for 2023 and 2028 (Winter, 2019)</a:t>
            </a:r>
          </a:p>
          <a:p>
            <a:pPr>
              <a:spcAft>
                <a:spcPts val="300"/>
              </a:spcAft>
            </a:pPr>
            <a:r>
              <a:rPr lang="en-US" sz="2600" dirty="0"/>
              <a:t>Schedule overlaps with 2017 NEI Development</a:t>
            </a:r>
          </a:p>
          <a:p>
            <a:pPr lvl="1">
              <a:spcAft>
                <a:spcPts val="300"/>
              </a:spcAft>
            </a:pPr>
            <a:r>
              <a:rPr lang="en-US" sz="2200" b="1" dirty="0"/>
              <a:t>Prioritize the 2017 NEI over the 2016 platform</a:t>
            </a:r>
            <a:r>
              <a:rPr lang="en-US" sz="2200" dirty="0"/>
              <a:t>, as needed</a:t>
            </a:r>
          </a:p>
          <a:p>
            <a:pPr lvl="1">
              <a:spcAft>
                <a:spcPts val="300"/>
              </a:spcAft>
            </a:pPr>
            <a:r>
              <a:rPr lang="en-US" sz="2200" dirty="0"/>
              <a:t>Any missing data for 2016 will be filled in based on 2014 NEI data and nationally consistent methods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672" y="140407"/>
            <a:ext cx="8229600" cy="1143000"/>
          </a:xfrm>
        </p:spPr>
        <p:txBody>
          <a:bodyPr/>
          <a:lstStyle/>
          <a:p>
            <a:r>
              <a:rPr lang="en-US" dirty="0"/>
              <a:t>2016 EMP Schedule</a:t>
            </a:r>
          </a:p>
        </p:txBody>
      </p:sp>
    </p:spTree>
    <p:extLst>
      <p:ext uri="{BB962C8B-B14F-4D97-AF65-F5344CB8AC3E}">
        <p14:creationId xmlns:p14="http://schemas.microsoft.com/office/powerpoint/2010/main" val="3532382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slides, answers to the questions posed during this webinar, live workgroup wikis, documentation, calendar:</a:t>
            </a:r>
          </a:p>
          <a:p>
            <a:endParaRPr lang="en-US" dirty="0"/>
          </a:p>
          <a:p>
            <a:pPr marL="109728" indent="0" algn="ctr">
              <a:buNone/>
            </a:pPr>
            <a:r>
              <a:rPr lang="en-US" dirty="0">
                <a:hlinkClick r:id="rId2"/>
              </a:rPr>
              <a:t>http://views.cira.colostate.edu/wiki/wiki/9187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Collaborative Wiki</a:t>
            </a:r>
          </a:p>
        </p:txBody>
      </p:sp>
    </p:spTree>
    <p:extLst>
      <p:ext uri="{BB962C8B-B14F-4D97-AF65-F5344CB8AC3E}">
        <p14:creationId xmlns:p14="http://schemas.microsoft.com/office/powerpoint/2010/main" val="427388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795" y="1487779"/>
            <a:ext cx="8555832" cy="4920169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Coordination co-leads</a:t>
            </a:r>
            <a:r>
              <a:rPr lang="en-US" sz="2400" dirty="0"/>
              <a:t>: Zac Adelman (LADCO) and Alison </a:t>
            </a:r>
            <a:r>
              <a:rPr lang="en-US" sz="2400" dirty="0" err="1"/>
              <a:t>Eyth</a:t>
            </a:r>
            <a:r>
              <a:rPr lang="en-US" sz="2400" dirty="0"/>
              <a:t> (EPA OAQPS)</a:t>
            </a:r>
          </a:p>
          <a:p>
            <a:pPr lvl="1"/>
            <a:r>
              <a:rPr lang="en-US" sz="1800" dirty="0"/>
              <a:t>Developed process and communication structures, facilitate discussions, help resolve issues, documentation requirements, coordinate distribution of data to stakeholders</a:t>
            </a:r>
          </a:p>
          <a:p>
            <a:r>
              <a:rPr lang="en-US" sz="2400" b="1" u="sng" dirty="0"/>
              <a:t>Coordination committee</a:t>
            </a:r>
            <a:r>
              <a:rPr lang="en-US" sz="2400" dirty="0"/>
              <a:t>: regional, state, EPA leaders </a:t>
            </a:r>
          </a:p>
          <a:p>
            <a:pPr lvl="1"/>
            <a:r>
              <a:rPr lang="en-US" sz="1800" dirty="0"/>
              <a:t>Define processes, resolve issues, co-lead workgroups</a:t>
            </a:r>
          </a:p>
          <a:p>
            <a:pPr lvl="1"/>
            <a:r>
              <a:rPr lang="en-US" sz="1800" dirty="0"/>
              <a:t>Includes overall and WG co-leads plus MJO directors</a:t>
            </a:r>
          </a:p>
          <a:p>
            <a:r>
              <a:rPr lang="en-US" sz="2400" b="1" u="sng" dirty="0"/>
              <a:t>Sector-specific Workgroups</a:t>
            </a:r>
            <a:r>
              <a:rPr lang="en-US" sz="2400" dirty="0"/>
              <a:t>: one regional/state staff and one EPA staff (where possible)</a:t>
            </a:r>
          </a:p>
          <a:p>
            <a:pPr lvl="1"/>
            <a:r>
              <a:rPr lang="en-US" sz="1800" dirty="0"/>
              <a:t>Focus on preparing emissions estimates for 2016 and future years, plus improve how the emissions sectors are modeled</a:t>
            </a:r>
          </a:p>
          <a:p>
            <a:pPr lvl="1"/>
            <a:r>
              <a:rPr lang="en-US" sz="1800" dirty="0"/>
              <a:t>Include participants from EPA/states/locals/regions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8073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327"/>
            <a:ext cx="8229600" cy="46908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EGUs</a:t>
            </a:r>
          </a:p>
          <a:p>
            <a:r>
              <a:rPr lang="en-US" dirty="0"/>
              <a:t>Non-EGU Point </a:t>
            </a:r>
          </a:p>
          <a:p>
            <a:r>
              <a:rPr lang="en-US" dirty="0"/>
              <a:t>Nonpoint</a:t>
            </a:r>
          </a:p>
          <a:p>
            <a:r>
              <a:rPr lang="en-US" dirty="0"/>
              <a:t>Oil and gas sources (point and nonpoint)</a:t>
            </a:r>
          </a:p>
          <a:p>
            <a:r>
              <a:rPr lang="en-US" dirty="0"/>
              <a:t>Onroad</a:t>
            </a:r>
          </a:p>
          <a:p>
            <a:r>
              <a:rPr lang="en-US" dirty="0"/>
              <a:t>Nonroad</a:t>
            </a:r>
          </a:p>
          <a:p>
            <a:r>
              <a:rPr lang="en-US" dirty="0"/>
              <a:t>Rail</a:t>
            </a:r>
          </a:p>
          <a:p>
            <a:r>
              <a:rPr lang="en-US" dirty="0"/>
              <a:t>Commercial Marine Vessels (CMV)</a:t>
            </a:r>
          </a:p>
          <a:p>
            <a:r>
              <a:rPr lang="en-US" dirty="0"/>
              <a:t>Fires</a:t>
            </a:r>
          </a:p>
          <a:p>
            <a:r>
              <a:rPr lang="en-US" dirty="0" err="1"/>
              <a:t>Biogenics</a:t>
            </a:r>
            <a:endParaRPr lang="en-US" dirty="0"/>
          </a:p>
          <a:p>
            <a:r>
              <a:rPr lang="en-US" dirty="0"/>
              <a:t>Modeling</a:t>
            </a:r>
          </a:p>
          <a:p>
            <a:r>
              <a:rPr lang="en-US" dirty="0"/>
              <a:t>Wrap up</a:t>
            </a:r>
          </a:p>
          <a:p>
            <a:r>
              <a:rPr lang="en-US" sz="2400" dirty="0"/>
              <a:t>Wiki has more information and notes from each workgroup</a:t>
            </a:r>
          </a:p>
          <a:p>
            <a:pPr lvl="1"/>
            <a:r>
              <a:rPr lang="en-US" sz="2000" dirty="0">
                <a:hlinkClick r:id="rId2"/>
              </a:rPr>
              <a:t>http://views.cira.colostate.edu/wiki/wiki/9169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Workgroup Reports</a:t>
            </a:r>
          </a:p>
        </p:txBody>
      </p:sp>
    </p:spTree>
    <p:extLst>
      <p:ext uri="{BB962C8B-B14F-4D97-AF65-F5344CB8AC3E}">
        <p14:creationId xmlns:p14="http://schemas.microsoft.com/office/powerpoint/2010/main" val="256580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04" y="1717080"/>
            <a:ext cx="8229600" cy="469086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Co-leads</a:t>
            </a:r>
            <a:r>
              <a:rPr lang="en-US" sz="2800" dirty="0"/>
              <a:t>: Julie McDill (MARAMA), Serpil Kayin (EPA), Alison Eyth (EPA)</a:t>
            </a:r>
          </a:p>
          <a:p>
            <a:r>
              <a:rPr lang="en-US" sz="2800" b="1" u="sng" dirty="0"/>
              <a:t>Schedule</a:t>
            </a:r>
            <a:r>
              <a:rPr lang="en-US" sz="2800" dirty="0"/>
              <a:t>: Calls on 4</a:t>
            </a:r>
            <a:r>
              <a:rPr lang="en-US" sz="2800" baseline="30000" dirty="0"/>
              <a:t>th</a:t>
            </a:r>
            <a:r>
              <a:rPr lang="en-US" sz="2800" dirty="0"/>
              <a:t> Thursday at 2:00pm Eastern</a:t>
            </a:r>
          </a:p>
          <a:p>
            <a:r>
              <a:rPr lang="en-US" sz="2800" b="1" u="sng" dirty="0"/>
              <a:t>Wiki</a:t>
            </a:r>
            <a:r>
              <a:rPr lang="en-US" sz="2800" dirty="0"/>
              <a:t>: </a:t>
            </a:r>
            <a:r>
              <a:rPr lang="en-US" sz="2000" dirty="0">
                <a:hlinkClick r:id="rId2"/>
              </a:rPr>
              <a:t>http://views.cira.colostate.edu/wiki/wiki/9174</a:t>
            </a:r>
            <a:endParaRPr lang="en-US" sz="2000" dirty="0"/>
          </a:p>
          <a:p>
            <a:r>
              <a:rPr lang="en-US" sz="2800" b="1" u="sng" dirty="0"/>
              <a:t>Status of the 2016 Beta Inventory</a:t>
            </a:r>
          </a:p>
          <a:p>
            <a:pPr lvl="1"/>
            <a:r>
              <a:rPr lang="en-US" sz="2400" dirty="0"/>
              <a:t>Base Year</a:t>
            </a:r>
          </a:p>
          <a:p>
            <a:pPr lvl="1"/>
            <a:r>
              <a:rPr lang="en-US" sz="2400" dirty="0"/>
              <a:t>Projections using ERTAC EGU </a:t>
            </a:r>
          </a:p>
          <a:p>
            <a:pPr lvl="1"/>
            <a:r>
              <a:rPr lang="en-US" sz="2400" dirty="0"/>
              <a:t>Projections using IPM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Electricity Generating Units (EGUs) Workgroup</a:t>
            </a:r>
          </a:p>
        </p:txBody>
      </p:sp>
    </p:spTree>
    <p:extLst>
      <p:ext uri="{BB962C8B-B14F-4D97-AF65-F5344CB8AC3E}">
        <p14:creationId xmlns:p14="http://schemas.microsoft.com/office/powerpoint/2010/main" val="410659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157" y="1267492"/>
            <a:ext cx="8414158" cy="5140456"/>
          </a:xfrm>
        </p:spPr>
        <p:txBody>
          <a:bodyPr>
            <a:noAutofit/>
          </a:bodyPr>
          <a:lstStyle/>
          <a:p>
            <a:r>
              <a:rPr lang="en-US" sz="2000" b="1" dirty="0"/>
              <a:t>Approach</a:t>
            </a:r>
          </a:p>
          <a:p>
            <a:pPr lvl="1"/>
            <a:r>
              <a:rPr lang="en-US" sz="1600" dirty="0"/>
              <a:t>2016 emissions for Type A sources submitted through January</a:t>
            </a:r>
          </a:p>
          <a:p>
            <a:pPr lvl="1"/>
            <a:r>
              <a:rPr lang="en-US" sz="1600" dirty="0"/>
              <a:t>EPA notified submitters of potential QA concerns and issues were corrected</a:t>
            </a:r>
          </a:p>
          <a:p>
            <a:pPr lvl="1"/>
            <a:r>
              <a:rPr lang="en-US" sz="1600" dirty="0"/>
              <a:t>EPA compiled the submissions into a draft point inventory (alpha) and processed through SMOKE including matching to 2016 CEMS data</a:t>
            </a:r>
          </a:p>
          <a:p>
            <a:pPr lvl="1"/>
            <a:r>
              <a:rPr lang="en-US" sz="1600" dirty="0"/>
              <a:t>Draft 2016 point inventory was made available in EIS and via FTP for review</a:t>
            </a:r>
          </a:p>
          <a:p>
            <a:pPr lvl="1"/>
            <a:r>
              <a:rPr lang="en-US" sz="1600" dirty="0"/>
              <a:t>States submitted revisions to the inventory through May 15</a:t>
            </a:r>
          </a:p>
          <a:p>
            <a:pPr lvl="1"/>
            <a:r>
              <a:rPr lang="en-US" sz="1600" dirty="0"/>
              <a:t>States and EPA worked together to update EIS unit matches to CEMS data (CAMD/ORIS IDs) and to NEEDS IDs (to separate EGUs from non-EGUs)</a:t>
            </a:r>
          </a:p>
          <a:p>
            <a:pPr lvl="1"/>
            <a:r>
              <a:rPr lang="en-US" sz="1600" dirty="0"/>
              <a:t>Updated matches were entered into EIS</a:t>
            </a:r>
          </a:p>
          <a:p>
            <a:r>
              <a:rPr lang="en-US" sz="2000" b="1" dirty="0"/>
              <a:t>Status</a:t>
            </a:r>
          </a:p>
          <a:p>
            <a:pPr lvl="1"/>
            <a:r>
              <a:rPr lang="en-US" sz="1600" dirty="0"/>
              <a:t>EPA compiled an updated 2016 point inventory now available in EIS and soon to be available by FTP</a:t>
            </a:r>
            <a:endParaRPr lang="en-US" sz="2000" b="1" dirty="0"/>
          </a:p>
          <a:p>
            <a:r>
              <a:rPr lang="en-US" sz="2000" b="1" dirty="0"/>
              <a:t>Next Steps for 2016 EGUs</a:t>
            </a:r>
          </a:p>
          <a:p>
            <a:pPr lvl="1"/>
            <a:r>
              <a:rPr lang="en-US" sz="1600" dirty="0"/>
              <a:t>Review split of inventory into EGUs and non-EGUs</a:t>
            </a:r>
          </a:p>
          <a:p>
            <a:pPr lvl="1"/>
            <a:r>
              <a:rPr lang="en-US" sz="1600" dirty="0"/>
              <a:t>Prepare a cross walk to specify units modeled by IPM and ERTAC EGU</a:t>
            </a:r>
          </a:p>
          <a:p>
            <a:pPr lvl="1"/>
            <a:r>
              <a:rPr lang="en-US" sz="1600" dirty="0"/>
              <a:t>Determine temporal allocation approach (CEMS, small EGUs, MWCs, </a:t>
            </a:r>
            <a:r>
              <a:rPr lang="en-US" sz="1600" dirty="0" err="1"/>
              <a:t>cogens</a:t>
            </a:r>
            <a:r>
              <a:rPr lang="en-US" sz="1600" dirty="0"/>
              <a:t>)</a:t>
            </a:r>
            <a:endParaRPr lang="en-US" sz="2000" b="1" dirty="0"/>
          </a:p>
          <a:p>
            <a:pPr lvl="1"/>
            <a:endParaRPr lang="en-US" sz="1600" b="1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69744"/>
            <a:ext cx="8555832" cy="873256"/>
          </a:xfrm>
        </p:spPr>
        <p:txBody>
          <a:bodyPr>
            <a:normAutofit/>
          </a:bodyPr>
          <a:lstStyle/>
          <a:p>
            <a:r>
              <a:rPr lang="en-US" dirty="0"/>
              <a:t>EGU Workgroup: 2016 beta</a:t>
            </a:r>
          </a:p>
        </p:txBody>
      </p:sp>
    </p:spTree>
    <p:extLst>
      <p:ext uri="{BB962C8B-B14F-4D97-AF65-F5344CB8AC3E}">
        <p14:creationId xmlns:p14="http://schemas.microsoft.com/office/powerpoint/2010/main" val="139284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5E4D5-F3E8-4C23-9702-C34B388D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1C9CE-595E-43D4-AD8D-C453EC1C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and 2016 EGU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CE9DAB-8548-4AE1-AF7E-1AEBCDB781F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14533"/>
          <a:ext cx="4724400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42D4AE-542D-4109-A3ED-5A21A9383F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29200" y="1481138"/>
          <a:ext cx="3967266" cy="424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F8B7C5-8ED3-4928-B571-CB9CBAAE870B}"/>
              </a:ext>
            </a:extLst>
          </p:cNvPr>
          <p:cNvSpPr txBox="1"/>
          <p:nvPr/>
        </p:nvSpPr>
        <p:spPr>
          <a:xfrm>
            <a:off x="1481267" y="5743106"/>
            <a:ext cx="751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was a substantial EGU NOx and SO2 drop from 2014-2016</a:t>
            </a:r>
            <a:br>
              <a:rPr lang="en-US" dirty="0"/>
            </a:br>
            <a:r>
              <a:rPr lang="en-US" dirty="0"/>
              <a:t>The vast majority of EGU emissions are from units with CEMS</a:t>
            </a:r>
          </a:p>
        </p:txBody>
      </p:sp>
    </p:spTree>
    <p:extLst>
      <p:ext uri="{BB962C8B-B14F-4D97-AF65-F5344CB8AC3E}">
        <p14:creationId xmlns:p14="http://schemas.microsoft.com/office/powerpoint/2010/main" val="286526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59784</TotalTime>
  <Words>2959</Words>
  <Application>Microsoft Macintosh PowerPoint</Application>
  <PresentationFormat>On-screen Show (4:3)</PresentationFormat>
  <Paragraphs>387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Lucida Sans Unicode</vt:lpstr>
      <vt:lpstr>Rambla</vt:lpstr>
      <vt:lpstr>Verdana</vt:lpstr>
      <vt:lpstr>Wingdings 2</vt:lpstr>
      <vt:lpstr>Wingdings 3</vt:lpstr>
      <vt:lpstr>Concourse</vt:lpstr>
      <vt:lpstr>Acrobat Document</vt:lpstr>
      <vt:lpstr>Quarterly Update on the National Inventory Collaborative</vt:lpstr>
      <vt:lpstr>Webinar Ground Rules: Questions?</vt:lpstr>
      <vt:lpstr>Overview of the Platform Collaborative</vt:lpstr>
      <vt:lpstr>2016 EMP Schedule</vt:lpstr>
      <vt:lpstr>Organizational Structure</vt:lpstr>
      <vt:lpstr>Collaborative Workgroup Reports</vt:lpstr>
      <vt:lpstr>Electricity Generating Units (EGUs) Workgroup</vt:lpstr>
      <vt:lpstr>EGU Workgroup: 2016 beta</vt:lpstr>
      <vt:lpstr>2014 and 2016 EGU Summary</vt:lpstr>
      <vt:lpstr>EGU Workgroup: ERTAC EGU</vt:lpstr>
      <vt:lpstr>EGU Workgroup: EPA’s Power Sector Modeling using IPM v6</vt:lpstr>
      <vt:lpstr>Non-EGU Point Workgroup</vt:lpstr>
      <vt:lpstr>Non-EGU Point Workgroup: 2016beta</vt:lpstr>
      <vt:lpstr>Non-EGU Point Workgroup</vt:lpstr>
      <vt:lpstr>NonPoint Workgroup</vt:lpstr>
      <vt:lpstr>NonPoint Workgroup: 2016beta</vt:lpstr>
      <vt:lpstr>NonPoint Workgroup: Projections</vt:lpstr>
      <vt:lpstr>Oil &amp; Gas (Point and Nonpoint) Workgroup</vt:lpstr>
      <vt:lpstr>Oil &amp; Gas (Point and Nonpoint) Workgroup</vt:lpstr>
      <vt:lpstr>Onroad Mobile Workgroup</vt:lpstr>
      <vt:lpstr>Onroad Workgroup: Beta Data Status</vt:lpstr>
      <vt:lpstr>Onroad Workgroup: 2016 beta</vt:lpstr>
      <vt:lpstr>Onroad Workgroup: Inventory Versions</vt:lpstr>
      <vt:lpstr>Nonroad Mobile Workgroup</vt:lpstr>
      <vt:lpstr>Nonroad Mobile Workgroup</vt:lpstr>
      <vt:lpstr>Nonroad Mobile – MOVES2014b</vt:lpstr>
      <vt:lpstr>Rail Workgroup</vt:lpstr>
      <vt:lpstr>Rail Workgroup: 2016 Beta Status</vt:lpstr>
      <vt:lpstr>Commercial Marine Vessels Workgroup</vt:lpstr>
      <vt:lpstr>CMV Workgroup: Approach</vt:lpstr>
      <vt:lpstr>Fires Workgroup</vt:lpstr>
      <vt:lpstr>Fires Workgroup</vt:lpstr>
      <vt:lpstr>Biogenics Workgroup</vt:lpstr>
      <vt:lpstr>Biogenics Workgroup: 2016beta</vt:lpstr>
      <vt:lpstr>Biogenics Workgroup: Sample analyses</vt:lpstr>
      <vt:lpstr>Biogenics Workgroup: 2016beta</vt:lpstr>
      <vt:lpstr>Modeling Workgroup</vt:lpstr>
      <vt:lpstr>Modeling Workgroup: Tasks</vt:lpstr>
      <vt:lpstr>Inventory Collaborative Next Steps</vt:lpstr>
      <vt:lpstr>Inventory Collaborative Wiki</vt:lpstr>
    </vt:vector>
  </TitlesOfParts>
  <Company>US-EPA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Zachariah Adelman</cp:lastModifiedBy>
  <cp:revision>1132</cp:revision>
  <cp:lastPrinted>2017-12-04T21:57:59Z</cp:lastPrinted>
  <dcterms:created xsi:type="dcterms:W3CDTF">2011-06-13T20:10:16Z</dcterms:created>
  <dcterms:modified xsi:type="dcterms:W3CDTF">2018-06-20T13:24:25Z</dcterms:modified>
</cp:coreProperties>
</file>